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2"/>
  </p:notesMasterIdLst>
  <p:handoutMasterIdLst>
    <p:handoutMasterId r:id="rId33"/>
  </p:handoutMasterIdLst>
  <p:sldIdLst>
    <p:sldId id="266" r:id="rId2"/>
    <p:sldId id="259" r:id="rId3"/>
    <p:sldId id="267" r:id="rId4"/>
    <p:sldId id="292" r:id="rId5"/>
    <p:sldId id="300" r:id="rId6"/>
    <p:sldId id="268" r:id="rId7"/>
    <p:sldId id="301" r:id="rId8"/>
    <p:sldId id="282" r:id="rId9"/>
    <p:sldId id="283" r:id="rId10"/>
    <p:sldId id="302" r:id="rId11"/>
    <p:sldId id="297" r:id="rId12"/>
    <p:sldId id="269" r:id="rId13"/>
    <p:sldId id="260" r:id="rId14"/>
    <p:sldId id="284" r:id="rId15"/>
    <p:sldId id="285" r:id="rId16"/>
    <p:sldId id="286" r:id="rId17"/>
    <p:sldId id="304" r:id="rId18"/>
    <p:sldId id="261" r:id="rId19"/>
    <p:sldId id="287" r:id="rId20"/>
    <p:sldId id="295" r:id="rId21"/>
    <p:sldId id="288" r:id="rId22"/>
    <p:sldId id="305" r:id="rId23"/>
    <p:sldId id="270" r:id="rId24"/>
    <p:sldId id="289" r:id="rId25"/>
    <p:sldId id="306" r:id="rId26"/>
    <p:sldId id="290" r:id="rId27"/>
    <p:sldId id="303" r:id="rId28"/>
    <p:sldId id="307" r:id="rId29"/>
    <p:sldId id="291" r:id="rId30"/>
    <p:sldId id="265" r:id="rId31"/>
  </p:sldIdLst>
  <p:sldSz cx="9144000" cy="6858000" type="screen4x3"/>
  <p:notesSz cx="6858000" cy="93138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9892" autoAdjust="0"/>
  </p:normalViewPr>
  <p:slideViewPr>
    <p:cSldViewPr>
      <p:cViewPr varScale="1">
        <p:scale>
          <a:sx n="80" d="100"/>
          <a:sy n="80" d="100"/>
        </p:scale>
        <p:origin x="1284" y="-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73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73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4BB65F-96AA-4BE4-90DD-651CDA580B4F}" type="datetimeFigureOut">
              <a:rPr lang="en-US" smtClean="0"/>
              <a:t>4/12/2016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6554"/>
            <a:ext cx="2971800" cy="4673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www.glscott.org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46554"/>
            <a:ext cx="2971800" cy="4673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F0D07D-0AC9-4A62-9670-FCC1086493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918622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F7609A-A4CA-4A08-AD70-D6BF14AC4E6E}" type="datetimeFigureOut">
              <a:rPr lang="en-US" smtClean="0"/>
              <a:pPr/>
              <a:t>4/12/2016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698500"/>
            <a:ext cx="4654550" cy="3492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24085"/>
            <a:ext cx="5486400" cy="41912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6553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www.glscott.org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46553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FCE61A-91B5-4517-AE8A-23DAB5D98A2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872308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Sierra_Leone" TargetMode="External"/><Relationship Id="rId3" Type="http://schemas.openxmlformats.org/officeDocument/2006/relationships/hyperlink" Target="https://en.wikipedia.org/wiki/File:En-us-Liberia.ogg" TargetMode="External"/><Relationship Id="rId7" Type="http://schemas.openxmlformats.org/officeDocument/2006/relationships/hyperlink" Target="https://en.wikipedia.org/wiki/Liberia#cite_note-multicultural-7" TargetMode="External"/><Relationship Id="rId12" Type="http://schemas.openxmlformats.org/officeDocument/2006/relationships/hyperlink" Target="https://en.wikipedia.org/wiki/English_language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en.wikipedia.org/wiki/Latin" TargetMode="External"/><Relationship Id="rId11" Type="http://schemas.openxmlformats.org/officeDocument/2006/relationships/hyperlink" Target="https://en.wikipedia.org/wiki/Liberia#cite_note-WorldBank-3" TargetMode="External"/><Relationship Id="rId5" Type="http://schemas.openxmlformats.org/officeDocument/2006/relationships/hyperlink" Target="https://en.wikipedia.org/wiki/West_Africa" TargetMode="External"/><Relationship Id="rId10" Type="http://schemas.openxmlformats.org/officeDocument/2006/relationships/hyperlink" Target="https://en.wikipedia.org/wiki/Ivory_Coast" TargetMode="External"/><Relationship Id="rId4" Type="http://schemas.openxmlformats.org/officeDocument/2006/relationships/hyperlink" Target="https://en.wikipedia.org/wiki/Help:IPA_for_English" TargetMode="External"/><Relationship Id="rId9" Type="http://schemas.openxmlformats.org/officeDocument/2006/relationships/hyperlink" Target="https://en.wikipedia.org/wiki/Guinea" TargetMode="Externa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5913D5E-33BB-42B1-97AE-D0F8DAB9954A}" type="slidenum">
              <a:rPr lang="en-US"/>
              <a:pPr/>
              <a:t>1</a:t>
            </a:fld>
            <a:endParaRPr lang="en-US"/>
          </a:p>
        </p:txBody>
      </p:sp>
      <p:sp>
        <p:nvSpPr>
          <p:cNvPr id="10445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1725" y="698500"/>
            <a:ext cx="4654550" cy="34925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424085"/>
            <a:ext cx="5029200" cy="41912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www.glscott.org</a:t>
            </a:r>
          </a:p>
        </p:txBody>
      </p:sp>
    </p:spTree>
    <p:extLst>
      <p:ext uri="{BB962C8B-B14F-4D97-AF65-F5344CB8AC3E}">
        <p14:creationId xmlns:p14="http://schemas.microsoft.com/office/powerpoint/2010/main" val="17519783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  colonizers were fascinated with counting and classifying their new subjects</a:t>
            </a:r>
          </a:p>
          <a:p>
            <a:pPr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    a.  in India, appropriated an idealized caste system</a:t>
            </a:r>
          </a:p>
          <a:p>
            <a:pPr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    b.  in Africa, identified or invented distinct “tribes”</a:t>
            </a:r>
          </a:p>
          <a:p>
            <a:pPr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  colonial policies contradicted European core values and practices at home</a:t>
            </a:r>
          </a:p>
          <a:p>
            <a:pPr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    a.  colonies were essentially dictatorships</a:t>
            </a:r>
          </a:p>
          <a:p>
            <a:pPr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    b.  colonies were the antithesis of “national independence”</a:t>
            </a:r>
          </a:p>
          <a:p>
            <a:pPr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    c.  racial classifications were against Christian and Enlightenment ideas of human equality</a:t>
            </a:r>
          </a:p>
          <a:p>
            <a:pPr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    d.  many colonizers were against spreading “modernization” to the colonies</a:t>
            </a:r>
          </a:p>
          <a:p>
            <a:pPr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    e.  in time, the visible contradictions in European behavior helped undermine the foundations of colonial rule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www.glscott.org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FCE61A-91B5-4517-AE8A-23DAB5D98A2C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7667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9387289-7121-4748-BAB2-A71AB9E7128E}" type="slidenum">
              <a:rPr lang="en-US"/>
              <a:pPr/>
              <a:t>12</a:t>
            </a:fld>
            <a:endParaRPr lang="en-US"/>
          </a:p>
        </p:txBody>
      </p:sp>
      <p:sp>
        <p:nvSpPr>
          <p:cNvPr id="126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www.glscott.org</a:t>
            </a:r>
          </a:p>
        </p:txBody>
      </p:sp>
    </p:spTree>
    <p:extLst>
      <p:ext uri="{BB962C8B-B14F-4D97-AF65-F5344CB8AC3E}">
        <p14:creationId xmlns:p14="http://schemas.microsoft.com/office/powerpoint/2010/main" val="12158138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200" b="1" i="1" u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www.glscott.org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FCE61A-91B5-4517-AE8A-23DAB5D98A2C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4552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  many colonial states demanded unpaid labor on public projects</a:t>
            </a:r>
          </a:p>
          <a:p>
            <a:pPr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  worst abuses were in the Congo Free State </a:t>
            </a:r>
          </a:p>
          <a:p>
            <a:pPr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    a.  personally governed by Leopold II of Belgium</a:t>
            </a:r>
          </a:p>
          <a:p>
            <a:pPr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    b.  reign of terror killed millions with labor demands</a:t>
            </a:r>
          </a:p>
          <a:p>
            <a:pPr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    c.  forced labor caused widespread starvation, as people couldn’t grow their own crops</a:t>
            </a:r>
          </a:p>
          <a:p>
            <a:pPr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    d.  Belgium finally stepped in and took control of the Congo (1908) to stop abuses</a:t>
            </a:r>
          </a:p>
          <a:p>
            <a:pPr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  “cultivation system” of the Netherlands East Indies (Indonesia)</a:t>
            </a:r>
          </a:p>
          <a:p>
            <a:pPr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    a.  peasants had to devote at least 20 percent of their land to cash crops to pay as taxes</a:t>
            </a:r>
          </a:p>
          <a:p>
            <a:pPr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    b.  the proceeds were sold for high profits, financed the Dutch economy</a:t>
            </a:r>
          </a:p>
          <a:p>
            <a:pPr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    c.  enriched the traditional authorities who enforced the system</a:t>
            </a:r>
          </a:p>
          <a:p>
            <a:pPr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  many areas resisted the forced cultivation of cash crops</a:t>
            </a:r>
          </a:p>
          <a:p>
            <a:pPr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    a.  German East Africa: major rebellion in 1905 against forced cotton cultivation</a:t>
            </a:r>
          </a:p>
          <a:p>
            <a:pPr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    b.  Mozambique: peasant sabotage and smuggling kept the Portuguese from achieving their goals there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www.glscott.org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FCE61A-91B5-4517-AE8A-23DAB5D98A2C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9203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  many people were happy to increase production for world markets</a:t>
            </a:r>
          </a:p>
          <a:p>
            <a:pPr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  considerable profit to small farmers in areas like the Irrawaddy Delta</a:t>
            </a:r>
          </a:p>
          <a:p>
            <a:pPr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  in the southern Gold Coast (Ghana), African farmers took the initiative to develop export agriculture</a:t>
            </a:r>
          </a:p>
          <a:p>
            <a:pPr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    a.  leading supplier of cocoa by 1911</a:t>
            </a:r>
          </a:p>
          <a:p>
            <a:pPr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    b.  created a hybrid peasant-capitalist society</a:t>
            </a:r>
          </a:p>
          <a:p>
            <a:pPr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    c.  but labor shortages led to exploitation of former 	slaves, men marrying women for their labor power, 	influx of migrants</a:t>
            </a:r>
          </a:p>
          <a:p>
            <a:pPr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  many colonies specialized in one or two cash crops, creating dependence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www.glscott.org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FCE61A-91B5-4517-AE8A-23DAB5D98A2C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83345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  wage labor in European enterprises was common</a:t>
            </a:r>
          </a:p>
          <a:p>
            <a:pPr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  hundreds of thousands of workers came to work on Southeast Asian plantations</a:t>
            </a:r>
          </a:p>
          <a:p>
            <a:pPr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  millions of Indians migrated to work elsewhere in the British Empire</a:t>
            </a:r>
          </a:p>
          <a:p>
            <a:pPr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  especially in Africa, people moved to European farms/plantations because they had lost their own land</a:t>
            </a:r>
          </a:p>
          <a:p>
            <a:pPr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    a.  European communities obtained vast amounts of land</a:t>
            </a:r>
          </a:p>
          <a:p>
            <a:pPr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    b.  South Africa in 1913: 88 percent of the land belonged to whites</a:t>
            </a:r>
          </a:p>
          <a:p>
            <a:pPr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    c.  much of highland Kenya was taken over by 4,000 white farmers</a:t>
            </a:r>
          </a:p>
          <a:p>
            <a:pPr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    d.  many former farmers were sent to “native reserves”</a:t>
            </a:r>
          </a:p>
          <a:p>
            <a:pPr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  mines employed many</a:t>
            </a:r>
          </a:p>
          <a:p>
            <a:pPr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    a.  Malaysian tin mines attracted millions of Chinese workers</a:t>
            </a:r>
          </a:p>
          <a:p>
            <a:pPr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    b.  South African diamond mines created a huge pattern of worker migration</a:t>
            </a:r>
          </a:p>
          <a:p>
            <a:pPr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 colonial cities attracted many workers</a:t>
            </a:r>
          </a:p>
          <a:p>
            <a:pPr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    a.  were seen as centers of opportunity</a:t>
            </a:r>
          </a:p>
          <a:p>
            <a:pPr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    b.  segregated, unsanitary, overcrowded</a:t>
            </a:r>
          </a:p>
          <a:p>
            <a:pPr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    c.  created a place for a native, Western-educated middle class</a:t>
            </a:r>
          </a:p>
          <a:p>
            <a:pPr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    d.  created an enormous class of urban poor that could barely live and 	couldn’t raise families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www.glscott.org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FCE61A-91B5-4517-AE8A-23DAB5D98A2C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55399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  wage labor in European enterprises was common</a:t>
            </a:r>
          </a:p>
          <a:p>
            <a:pPr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  hundreds of thousands of workers came to work on Southeast Asian plantations</a:t>
            </a:r>
          </a:p>
          <a:p>
            <a:pPr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  millions of Indians migrated to work elsewhere in the British Empire</a:t>
            </a:r>
          </a:p>
          <a:p>
            <a:pPr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  especially in Africa, people moved to European farms/plantations because they had lost their own land</a:t>
            </a:r>
          </a:p>
          <a:p>
            <a:pPr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    a.  European communities obtained vast amounts of land</a:t>
            </a:r>
          </a:p>
          <a:p>
            <a:pPr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    b.  South Africa in 1913: 88 percent of the land belonged to whites</a:t>
            </a:r>
          </a:p>
          <a:p>
            <a:pPr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    c.  much of highland Kenya was taken over by 4,000 white farmers</a:t>
            </a:r>
          </a:p>
          <a:p>
            <a:pPr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    d.  many former farmers were sent to “native reserves”</a:t>
            </a:r>
          </a:p>
          <a:p>
            <a:pPr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  mines employed many</a:t>
            </a:r>
          </a:p>
          <a:p>
            <a:pPr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    a.  Malaysian tin mines attracted millions of Chinese workers</a:t>
            </a:r>
          </a:p>
          <a:p>
            <a:pPr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    b.  South African diamond mines created a huge pattern of worker migration</a:t>
            </a:r>
          </a:p>
          <a:p>
            <a:pPr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 colonial cities attracted many workers</a:t>
            </a:r>
          </a:p>
          <a:p>
            <a:pPr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    a.  were seen as centers of opportunity</a:t>
            </a:r>
          </a:p>
          <a:p>
            <a:pPr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    b.  segregated, unsanitary, overcrowded</a:t>
            </a:r>
          </a:p>
          <a:p>
            <a:pPr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    c.  created a place for a native, Western-educated middle class</a:t>
            </a:r>
          </a:p>
          <a:p>
            <a:pPr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    d.  created an enormous class of urban poor that could barely live and 	couldn’t raise families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www.glscott.org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FCE61A-91B5-4517-AE8A-23DAB5D98A2C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50470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www.glscott.org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FCE61A-91B5-4517-AE8A-23DAB5D98A2C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30973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  in precolonial Africa, women were usually active farmers, had some economic autonomy</a:t>
            </a:r>
          </a:p>
          <a:p>
            <a:pPr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  in the colonial economy, women’s lives diverged ever more from those of men</a:t>
            </a:r>
          </a:p>
          <a:p>
            <a:pPr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    a.  men tended to dominate the lucrative export crops</a:t>
            </a:r>
          </a:p>
          <a:p>
            <a:pPr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    b.  women were left with almost all of the subsistence work</a:t>
            </a:r>
          </a:p>
          <a:p>
            <a:pPr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    c.  large numbers of men (sometimes a majority of the 	population) migrated to work elsewhere   </a:t>
            </a:r>
          </a:p>
          <a:p>
            <a:pPr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    d.  women were left home to cope, including supplying food to 	men in the cities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www.glscott.org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FCE61A-91B5-4517-AE8A-23DAB5D98A2C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16543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  women coped in a variety of ways</a:t>
            </a:r>
          </a:p>
          <a:p>
            <a:pPr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  the colonial economy also provided some opportunities to women</a:t>
            </a:r>
          </a:p>
          <a:p>
            <a:pPr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    a.  especially small trade and marketing         </a:t>
            </a:r>
          </a:p>
          <a:p>
            <a:pPr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b.  sometimes women’s crops came to have greater cash value</a:t>
            </a:r>
          </a:p>
          <a:p>
            <a:pPr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    c.  some women escaped the patriarchy of husbands or fathers</a:t>
            </a:r>
          </a:p>
          <a:p>
            <a:pPr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    d.  led to greater fear of witchcraft and efforts to restrict female 	travel and sexuality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www.glscott.org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FCE61A-91B5-4517-AE8A-23DAB5D98A2C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3843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www.glscott.org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FCE61A-91B5-4517-AE8A-23DAB5D98A2C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36269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What was the overall economic impact of colonial rule?</a:t>
            </a:r>
          </a:p>
          <a:p>
            <a:pPr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    a.  defenders: it jump-started modern growth</a:t>
            </a:r>
          </a:p>
          <a:p>
            <a:pPr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    b.  critics: long record of exploitation and limited, 	uneven growth</a:t>
            </a:r>
          </a:p>
          <a:p>
            <a:pPr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  colonial rule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help integrate Asian and African economies into a global exchange network</a:t>
            </a:r>
          </a:p>
          <a:p>
            <a:pPr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  colonial rule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introduce some modernizing elements</a:t>
            </a:r>
          </a:p>
          <a:p>
            <a:pPr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    a.  administrative and bureaucratic structures</a:t>
            </a:r>
          </a:p>
          <a:p>
            <a:pPr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    b.  communication and transportation infrastructure</a:t>
            </a:r>
          </a:p>
          <a:p>
            <a:pPr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    c.  schools</a:t>
            </a:r>
          </a:p>
          <a:p>
            <a:pPr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    d.  health care</a:t>
            </a:r>
          </a:p>
          <a:p>
            <a:pPr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  colonial rule did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lead to breakthroughs to modern industrial societies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www.glscott.org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FCE61A-91B5-4517-AE8A-23DAB5D98A2C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58177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What was the overall economic impact of colonial rule?</a:t>
            </a:r>
          </a:p>
          <a:p>
            <a:pPr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    a.  defenders: it jump-started modern growth</a:t>
            </a:r>
          </a:p>
          <a:p>
            <a:pPr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    b.  critics: long record of exploitation and limited, 	uneven growth</a:t>
            </a:r>
          </a:p>
          <a:p>
            <a:pPr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  colonial rule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help integrate Asian and African economies into a global exchange network</a:t>
            </a:r>
          </a:p>
          <a:p>
            <a:pPr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  colonial rule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introduce some modernizing elements</a:t>
            </a:r>
          </a:p>
          <a:p>
            <a:pPr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    a.  administrative and bureaucratic structures</a:t>
            </a:r>
          </a:p>
          <a:p>
            <a:pPr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    b.  communication and transportation infrastructure</a:t>
            </a:r>
          </a:p>
          <a:p>
            <a:pPr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    c.  schools</a:t>
            </a:r>
          </a:p>
          <a:p>
            <a:pPr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    d.  health care</a:t>
            </a:r>
          </a:p>
          <a:p>
            <a:pPr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  colonial rule did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lead to breakthroughs to modern industrial societies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www.glscott.org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FCE61A-91B5-4517-AE8A-23DAB5D98A2C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39365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33F3B2D-C0BB-4B64-808E-BEC59B16BE8A}" type="slidenum">
              <a:rPr lang="en-US"/>
              <a:pPr/>
              <a:t>23</a:t>
            </a:fld>
            <a:endParaRPr lang="en-US"/>
          </a:p>
        </p:txBody>
      </p:sp>
      <p:sp>
        <p:nvSpPr>
          <p:cNvPr id="12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www.glscott.org</a:t>
            </a:r>
          </a:p>
        </p:txBody>
      </p:sp>
    </p:spTree>
    <p:extLst>
      <p:ext uri="{BB962C8B-B14F-4D97-AF65-F5344CB8AC3E}">
        <p14:creationId xmlns:p14="http://schemas.microsoft.com/office/powerpoint/2010/main" val="48822639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  getting a Western education created a new identity for many</a:t>
            </a:r>
          </a:p>
          <a:p>
            <a:pPr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    a.  the almost magical power of literacy</a:t>
            </a:r>
          </a:p>
          <a:p>
            <a:pPr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    b.  escape from obligations like forced labor</a:t>
            </a:r>
          </a:p>
          <a:p>
            <a:pPr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    c.  access to better jobs</a:t>
            </a:r>
          </a:p>
          <a:p>
            <a:pPr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    d.  social mobility and elite status</a:t>
            </a:r>
          </a:p>
          <a:p>
            <a:pPr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  many people embraced European culture</a:t>
            </a:r>
          </a:p>
          <a:p>
            <a:pPr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    a.  created a cultural divide between them and the vast 	majority of the population</a:t>
            </a:r>
          </a:p>
          <a:p>
            <a:pPr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  many of the Western-educated elite saw colonial rule as the path to a better future, at least at first</a:t>
            </a:r>
          </a:p>
          <a:p>
            <a:pPr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    a.  in India, they organized reform societies to renew Indian culture</a:t>
            </a:r>
          </a:p>
          <a:p>
            <a:pPr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    b.  hopes for renewal through colonial rule were disappointed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www.glscott.org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FCE61A-91B5-4517-AE8A-23DAB5D98A2C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41754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  getting a Western education created a new identity for many</a:t>
            </a:r>
          </a:p>
          <a:p>
            <a:pPr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    a.  the almost magical power of literacy</a:t>
            </a:r>
          </a:p>
          <a:p>
            <a:pPr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    b.  escape from obligations like forced labor</a:t>
            </a:r>
          </a:p>
          <a:p>
            <a:pPr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    c.  access to better jobs</a:t>
            </a:r>
          </a:p>
          <a:p>
            <a:pPr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    d.  social mobility and elite status</a:t>
            </a:r>
          </a:p>
          <a:p>
            <a:pPr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  many people embraced European culture</a:t>
            </a:r>
          </a:p>
          <a:p>
            <a:pPr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    a.  created a cultural divide between them and the vast 	majority of the population</a:t>
            </a:r>
          </a:p>
          <a:p>
            <a:pPr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  many of the Western-educated elite saw colonial rule as the path to a better future, at least at first</a:t>
            </a:r>
          </a:p>
          <a:p>
            <a:pPr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    a.  in India, they organized reform societies to renew Indian culture</a:t>
            </a:r>
          </a:p>
          <a:p>
            <a:pPr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    b.  hopes for renewal through colonial rule were disappointed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www.glscott.org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FCE61A-91B5-4517-AE8A-23DAB5D98A2C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6554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  widespread conversion to Christianity in New Zealand, the Pacific islands, and non-Muslim Africa</a:t>
            </a:r>
          </a:p>
          <a:p>
            <a:pPr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    a.  around 10,000 missionaries had gone to Africa by 1910</a:t>
            </a:r>
          </a:p>
          <a:p>
            <a:pPr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    b.  by the 1960s, some 50 million Africans were Christian</a:t>
            </a:r>
          </a:p>
          <a:p>
            <a:pPr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  Christianity was attractive to many in Africa</a:t>
            </a:r>
          </a:p>
          <a:p>
            <a:pPr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    a.  military defeat shook belief in the old gods</a:t>
            </a:r>
          </a:p>
          <a:p>
            <a:pPr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    b. Christianity was associated with modern education</a:t>
            </a:r>
          </a:p>
          <a:p>
            <a:pPr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    c.  Christianity gave opportunities to the young, the poor, and many women</a:t>
            </a:r>
          </a:p>
          <a:p>
            <a:pPr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    d.  Christianity spread mostly through native Africans</a:t>
            </a:r>
          </a:p>
          <a:p>
            <a:pPr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  Christianity was Africanized</a:t>
            </a:r>
          </a:p>
          <a:p>
            <a:pPr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    a.  continuing use of charms, medicine men</a:t>
            </a:r>
          </a:p>
          <a:p>
            <a:pPr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    b.  some simply demonized their old gods</a:t>
            </a:r>
          </a:p>
          <a:p>
            <a:pPr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    c.  wide array of “independent churches” was established</a:t>
            </a:r>
          </a:p>
          <a:p>
            <a:pPr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  Christianity did not spread widely in India</a:t>
            </a:r>
          </a:p>
          <a:p>
            <a:pPr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    a.  but it led intellectuals and reformers to define Hinduism</a:t>
            </a:r>
          </a:p>
          <a:p>
            <a:pPr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    b.  Hindu leaders looked to offer spiritual support to the spiritually sick  Western world</a:t>
            </a:r>
          </a:p>
          <a:p>
            <a:pPr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    c.  new definition of Hinduism helped a clearer sense of Muslims as a distinct community to emerge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www.glscott.org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FCE61A-91B5-4517-AE8A-23DAB5D98A2C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15276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  widespread conversion to Christianity in New Zealand, the Pacific islands, and non-Muslim Africa</a:t>
            </a:r>
          </a:p>
          <a:p>
            <a:pPr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    a.  around 10,000 missionaries had gone to Africa by 1910</a:t>
            </a:r>
          </a:p>
          <a:p>
            <a:pPr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    b.  by the 1960s, some 50 million Africans were Christian</a:t>
            </a:r>
          </a:p>
          <a:p>
            <a:pPr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  Christianity was attractive to many in Africa</a:t>
            </a:r>
          </a:p>
          <a:p>
            <a:pPr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    a.  military defeat shook belief in the old gods</a:t>
            </a:r>
          </a:p>
          <a:p>
            <a:pPr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    b. Christianity was associated with modern education</a:t>
            </a:r>
          </a:p>
          <a:p>
            <a:pPr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    c.  Christianity gave opportunities to the young, the poor, and many women</a:t>
            </a:r>
          </a:p>
          <a:p>
            <a:pPr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    d.  Christianity spread mostly through native Africans</a:t>
            </a:r>
          </a:p>
          <a:p>
            <a:pPr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  Christianity was Africanized</a:t>
            </a:r>
          </a:p>
          <a:p>
            <a:pPr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    a.  continuing use of charms, medicine men</a:t>
            </a:r>
          </a:p>
          <a:p>
            <a:pPr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    b.  some simply demonized their old gods</a:t>
            </a:r>
          </a:p>
          <a:p>
            <a:pPr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    c.  wide array of “independent churches” was established</a:t>
            </a:r>
          </a:p>
          <a:p>
            <a:pPr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  Christianity did not spread widely in India</a:t>
            </a:r>
          </a:p>
          <a:p>
            <a:pPr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    a.  but it led intellectuals and reformers to define Hinduism</a:t>
            </a:r>
          </a:p>
          <a:p>
            <a:pPr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    b.  Hindu leaders looked to offer spiritual support to the spiritually sick  Western world</a:t>
            </a:r>
          </a:p>
          <a:p>
            <a:pPr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    c.  new definition of Hinduism helped a clearer sense of Muslims as a distinct community to emerge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www.glscott.org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FCE61A-91B5-4517-AE8A-23DAB5D98A2C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0633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  widespread conversion to Christianity in New Zealand, the Pacific islands, and non-Muslim Africa</a:t>
            </a:r>
          </a:p>
          <a:p>
            <a:pPr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    a.  around 10,000 missionaries had gone to Africa by 1910</a:t>
            </a:r>
          </a:p>
          <a:p>
            <a:pPr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    b.  by the 1960s, some 50 million Africans were Christian</a:t>
            </a:r>
          </a:p>
          <a:p>
            <a:pPr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  Christianity was attractive to many in Africa</a:t>
            </a:r>
          </a:p>
          <a:p>
            <a:pPr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    a.  military defeat shook belief in the old gods</a:t>
            </a:r>
          </a:p>
          <a:p>
            <a:pPr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    b. Christianity was associated with modern education</a:t>
            </a:r>
          </a:p>
          <a:p>
            <a:pPr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    c.  Christianity gave opportunities to the young, the poor, and many women</a:t>
            </a:r>
          </a:p>
          <a:p>
            <a:pPr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    d.  Christianity spread mostly through native Africans</a:t>
            </a:r>
          </a:p>
          <a:p>
            <a:pPr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  Christianity was Africanized</a:t>
            </a:r>
          </a:p>
          <a:p>
            <a:pPr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    a.  continuing use of charms, medicine men</a:t>
            </a:r>
          </a:p>
          <a:p>
            <a:pPr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    b.  some simply demonized their old gods</a:t>
            </a:r>
          </a:p>
          <a:p>
            <a:pPr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    c.  wide array of “independent churches” was established</a:t>
            </a:r>
          </a:p>
          <a:p>
            <a:pPr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  Christianity did not spread widely in India</a:t>
            </a:r>
          </a:p>
          <a:p>
            <a:pPr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    a.  but it led intellectuals and reformers to define Hinduism</a:t>
            </a:r>
          </a:p>
          <a:p>
            <a:pPr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    b.  Hindu leaders looked to offer spiritual support to the spiritually sick  Western world</a:t>
            </a:r>
          </a:p>
          <a:p>
            <a:pPr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    c.  new definition of Hinduism helped a clearer sense of Muslims as a distinct community to emerge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www.glscott.org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FCE61A-91B5-4517-AE8A-23DAB5D98A2C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85792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  notions of race and ethnicity were central to new ways of belonging</a:t>
            </a:r>
          </a:p>
          <a:p>
            <a:pPr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  by 1900, some African thinkers began to define an “African identity”</a:t>
            </a:r>
          </a:p>
          <a:p>
            <a:pPr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    a.  united for the first time by the experience of colonial oppression</a:t>
            </a:r>
          </a:p>
          <a:p>
            <a:pPr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    b.  some argued that African culture and history had the characteristics valued by Europeans (complex political systems, etc.)</a:t>
            </a:r>
          </a:p>
          <a:p>
            <a:pPr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    c.  some praised the differences between Africa and Europe     </a:t>
            </a:r>
          </a:p>
          <a:p>
            <a:pPr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  in the twentieth century, such ideas reached a broader public</a:t>
            </a:r>
          </a:p>
          <a:p>
            <a:pPr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    a.  hundreds of thousands of Africans took part in World War I</a:t>
            </a:r>
          </a:p>
          <a:p>
            <a:pPr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    b.  some Africans traveled widely</a:t>
            </a:r>
          </a:p>
          <a:p>
            <a:pPr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  for most Africans, the most important new sense of belonging was the idea of “tribe” or ethnic identity</a:t>
            </a:r>
          </a:p>
          <a:p>
            <a:pPr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    a.  ethnic groups were defined much more clearly, thanks to Europeans</a:t>
            </a:r>
          </a:p>
          <a:p>
            <a:pPr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    b.  Africans found ethnic identity useful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www.glscott.org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FCE61A-91B5-4517-AE8A-23DAB5D98A2C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8379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9101CBC-37B6-4769-ACB0-93276236FACD}" type="slidenum">
              <a:rPr lang="en-US"/>
              <a:pPr/>
              <a:t>3</a:t>
            </a:fld>
            <a:endParaRPr lang="en-US"/>
          </a:p>
        </p:txBody>
      </p:sp>
      <p:sp>
        <p:nvSpPr>
          <p:cNvPr id="124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/>
              <a:t>A.  The period 1750–1900 saw a second, distinct phase of European colonial conquest.</a:t>
            </a:r>
          </a:p>
          <a:p>
            <a:r>
              <a:rPr lang="en-US" sz="1200" dirty="0"/>
              <a:t>      1.  focused on Asia and Africa</a:t>
            </a:r>
          </a:p>
          <a:p>
            <a:r>
              <a:rPr lang="en-US" sz="1200" dirty="0"/>
              <a:t>      2.  several new players (Germany, Italy, Belgium, U.S., Japan)</a:t>
            </a:r>
          </a:p>
          <a:p>
            <a:r>
              <a:rPr lang="en-US" sz="1200" dirty="0"/>
              <a:t>      3.  was not demographically catastrophic like the first phase</a:t>
            </a:r>
          </a:p>
          <a:p>
            <a:r>
              <a:rPr lang="en-US" sz="1200" dirty="0"/>
              <a:t>      4.  was affected by the Industrial Revolution </a:t>
            </a:r>
          </a:p>
          <a:p>
            <a:r>
              <a:rPr lang="en-US" sz="1200" dirty="0"/>
              <a:t>      5.  in general, Europeans preferred informal control (e.g., Latin America, China, the Ottoman Empire)</a:t>
            </a:r>
          </a:p>
          <a:p>
            <a:r>
              <a:rPr lang="en-US" sz="1200" dirty="0"/>
              <a:t>B.  The establishment of the second-wave European empires was based 	on military force or the threat of using it.</a:t>
            </a:r>
          </a:p>
          <a:p>
            <a:r>
              <a:rPr lang="en-US" sz="1200" dirty="0"/>
              <a:t>      1.  original European military advantage lay in organization, drill, and command structure</a:t>
            </a:r>
          </a:p>
          <a:p>
            <a:r>
              <a:rPr lang="en-US" sz="1200" dirty="0"/>
              <a:t>      2.  over the nineteenth century, Europeans developed an enormous firepower advantage (repeating rifles and machine guns)</a:t>
            </a:r>
          </a:p>
          <a:p>
            <a:r>
              <a:rPr lang="en-US" sz="1200" dirty="0"/>
              <a:t>      3.  numerous wars of conquest: the Westerners almost always won</a:t>
            </a:r>
          </a:p>
          <a:p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www.glscott.org</a:t>
            </a:r>
          </a:p>
        </p:txBody>
      </p:sp>
    </p:spTree>
    <p:extLst>
      <p:ext uri="{BB962C8B-B14F-4D97-AF65-F5344CB8AC3E}">
        <p14:creationId xmlns:p14="http://schemas.microsoft.com/office/powerpoint/2010/main" val="40811404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1200" dirty="0"/>
              <a:t>C.  Becoming a colony happened in a variety of ways. </a:t>
            </a:r>
          </a:p>
          <a:p>
            <a:pPr>
              <a:buNone/>
            </a:pPr>
            <a:r>
              <a:rPr lang="en-US" sz="1200" dirty="0"/>
              <a:t>  1.  India and Indonesia: grew from interaction with European trading firms</a:t>
            </a:r>
          </a:p>
          <a:p>
            <a:pPr>
              <a:buNone/>
            </a:pPr>
            <a:r>
              <a:rPr lang="en-US" sz="1200" dirty="0"/>
              <a:t>         a.  assisted by existence of many small and rival states</a:t>
            </a:r>
          </a:p>
          <a:p>
            <a:pPr>
              <a:buNone/>
            </a:pPr>
            <a:r>
              <a:rPr lang="en-US" sz="1200" dirty="0"/>
              <a:t>  2.  most of Africa, Southeast Asia, and the Pacific islands: deliberate conquest </a:t>
            </a:r>
          </a:p>
          <a:p>
            <a:pPr>
              <a:buNone/>
            </a:pPr>
            <a:r>
              <a:rPr lang="en-US" sz="1200" dirty="0"/>
              <a:t>         a.  “the scramble for Africa” was based on inter-European rivalry over only about 25 years (1875–1900)</a:t>
            </a:r>
          </a:p>
          <a:p>
            <a:pPr>
              <a:buNone/>
            </a:pPr>
            <a:r>
              <a:rPr lang="en-US" sz="1200" dirty="0"/>
              <a:t>  3.  decentralized societies without a formal state structure were the hardest to conquer</a:t>
            </a:r>
          </a:p>
          <a:p>
            <a:pPr>
              <a:buNone/>
            </a:pPr>
            <a:r>
              <a:rPr lang="en-US" sz="1200" dirty="0"/>
              <a:t>  4.  Australia and New Zealand: more like the colonization of North America (with massive European settlement and diseases killing off most of the native population)</a:t>
            </a:r>
          </a:p>
          <a:p>
            <a:pPr>
              <a:buNone/>
            </a:pPr>
            <a:r>
              <a:rPr lang="en-US" sz="1200" dirty="0"/>
              <a:t>  </a:t>
            </a:r>
            <a:r>
              <a:rPr lang="en-US" dirty="0">
                <a:effectLst/>
              </a:rPr>
              <a:t>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www.glscott.org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FCE61A-91B5-4517-AE8A-23DAB5D98A2C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2662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1200" dirty="0"/>
              <a:t>  5.  Taiwan and Korea: Japanese takeover was done European-style</a:t>
            </a:r>
          </a:p>
          <a:p>
            <a:pPr>
              <a:buNone/>
            </a:pPr>
            <a:r>
              <a:rPr lang="en-US" sz="1200" dirty="0"/>
              <a:t>  6.  United States and Russia continued to expand</a:t>
            </a:r>
          </a:p>
          <a:p>
            <a:pPr>
              <a:buNone/>
            </a:pPr>
            <a:r>
              <a:rPr lang="en-US" sz="1200" dirty="0"/>
              <a:t>  7.  Liberia: settled by freed U.S. slaves</a:t>
            </a:r>
          </a:p>
          <a:p>
            <a:pPr>
              <a:buNone/>
            </a:pPr>
            <a:r>
              <a:rPr lang="en-US" sz="1200" dirty="0"/>
              <a:t>  8.  Ethiopia and Siam (Thailand) avoided colonization skillfully</a:t>
            </a:r>
          </a:p>
          <a:p>
            <a:pPr>
              <a:buNone/>
            </a:pPr>
            <a:r>
              <a:rPr lang="en-US" sz="1200" dirty="0"/>
              <a:t>D.  Asian and African societies generated a wide range of responses to the European threat.</a:t>
            </a:r>
          </a:p>
          <a:p>
            <a:endParaRPr lang="en-US" b="1" dirty="0">
              <a:effectLst/>
            </a:endParaRPr>
          </a:p>
          <a:p>
            <a:r>
              <a:rPr lang="en-US" b="1" dirty="0">
                <a:effectLst/>
              </a:rPr>
              <a:t>Liberia</a:t>
            </a:r>
            <a:r>
              <a:rPr lang="en-US" dirty="0">
                <a:effectLst/>
              </a:rPr>
              <a:t> </a:t>
            </a:r>
            <a:r>
              <a:rPr lang="en-US" sz="1200" b="1" u="none" strike="noStrike" kern="1200" baseline="300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tooltip="File:En-us-Liberia.ogg"/>
              </a:rPr>
              <a:t>i</a:t>
            </a:r>
            <a:r>
              <a:rPr lang="en-US" dirty="0">
                <a:effectLst/>
                <a:hlinkClick r:id="rId4" tooltip="Help:IPA for English"/>
              </a:rPr>
              <a:t>/</a:t>
            </a:r>
            <a:r>
              <a:rPr lang="en-US" dirty="0" err="1">
                <a:effectLst/>
                <a:hlinkClick r:id="rId4" tooltip="Help:IPA for English"/>
              </a:rPr>
              <a:t>laɪˈbɪəriə</a:t>
            </a:r>
            <a:r>
              <a:rPr lang="en-US" dirty="0">
                <a:effectLst/>
                <a:hlinkClick r:id="rId4" tooltip="Help:IPA for English"/>
              </a:rPr>
              <a:t>/</a:t>
            </a:r>
            <a:r>
              <a:rPr lang="en-US" dirty="0">
                <a:effectLst/>
              </a:rPr>
              <a:t>, officially the </a:t>
            </a:r>
            <a:r>
              <a:rPr lang="en-US" b="1" dirty="0">
                <a:effectLst/>
              </a:rPr>
              <a:t>Republic of Liberia</a:t>
            </a:r>
            <a:r>
              <a:rPr lang="en-US" dirty="0">
                <a:effectLst/>
              </a:rPr>
              <a:t>, is a country on the </a:t>
            </a:r>
            <a:r>
              <a:rPr lang="en-US" dirty="0">
                <a:effectLst/>
                <a:hlinkClick r:id="rId5" tooltip="West Africa"/>
              </a:rPr>
              <a:t>West African</a:t>
            </a:r>
            <a:r>
              <a:rPr lang="en-US" dirty="0">
                <a:effectLst/>
              </a:rPr>
              <a:t> coast. Liberia means "Land of the Free" in </a:t>
            </a:r>
            <a:r>
              <a:rPr lang="en-US" dirty="0">
                <a:effectLst/>
                <a:hlinkClick r:id="rId6" tooltip="Latin"/>
              </a:rPr>
              <a:t>Latin</a:t>
            </a:r>
            <a:r>
              <a:rPr lang="en-US" dirty="0">
                <a:effectLst/>
              </a:rPr>
              <a:t>.</a:t>
            </a:r>
            <a:r>
              <a:rPr lang="en-US" b="0" i="0" baseline="30000" dirty="0">
                <a:effectLst/>
                <a:hlinkClick r:id="rId7"/>
              </a:rPr>
              <a:t>[7]</a:t>
            </a:r>
            <a:r>
              <a:rPr lang="en-US" dirty="0">
                <a:effectLst/>
              </a:rPr>
              <a:t> It is bordered by </a:t>
            </a:r>
            <a:r>
              <a:rPr lang="en-US" dirty="0">
                <a:effectLst/>
                <a:hlinkClick r:id="rId8" tooltip="Sierra Leone"/>
              </a:rPr>
              <a:t>Sierra Leone</a:t>
            </a:r>
            <a:r>
              <a:rPr lang="en-US" dirty="0">
                <a:effectLst/>
              </a:rPr>
              <a:t> to its west, </a:t>
            </a:r>
            <a:r>
              <a:rPr lang="en-US" dirty="0">
                <a:effectLst/>
                <a:hlinkClick r:id="rId9" tooltip="Guinea"/>
              </a:rPr>
              <a:t>Guinea</a:t>
            </a:r>
            <a:r>
              <a:rPr lang="en-US" dirty="0">
                <a:effectLst/>
              </a:rPr>
              <a:t> to its north and </a:t>
            </a:r>
            <a:r>
              <a:rPr lang="en-US" dirty="0">
                <a:effectLst/>
                <a:hlinkClick r:id="rId10" tooltip="Ivory Coast"/>
              </a:rPr>
              <a:t>Ivory Coast</a:t>
            </a:r>
            <a:r>
              <a:rPr lang="en-US" dirty="0">
                <a:effectLst/>
              </a:rPr>
              <a:t> to its east. It covers an area of 111,369 square </a:t>
            </a:r>
            <a:r>
              <a:rPr lang="en-US" dirty="0" err="1">
                <a:effectLst/>
              </a:rPr>
              <a:t>kilometres</a:t>
            </a:r>
            <a:r>
              <a:rPr lang="en-US" dirty="0">
                <a:effectLst/>
              </a:rPr>
              <a:t> (43,000 </a:t>
            </a:r>
            <a:r>
              <a:rPr lang="en-US" dirty="0" err="1">
                <a:effectLst/>
              </a:rPr>
              <a:t>sq</a:t>
            </a:r>
            <a:r>
              <a:rPr lang="en-US" dirty="0">
                <a:effectLst/>
              </a:rPr>
              <a:t> mi) and is home to 4,503,000 people.</a:t>
            </a:r>
            <a:r>
              <a:rPr lang="en-US" b="0" i="0" baseline="30000" dirty="0">
                <a:effectLst/>
                <a:hlinkClick r:id="rId11"/>
              </a:rPr>
              <a:t>[3]</a:t>
            </a:r>
            <a:r>
              <a:rPr lang="en-US" dirty="0">
                <a:effectLst/>
              </a:rPr>
              <a:t> </a:t>
            </a:r>
            <a:r>
              <a:rPr lang="en-US" dirty="0">
                <a:effectLst/>
                <a:hlinkClick r:id="rId12" tooltip="English language"/>
              </a:rPr>
              <a:t>English</a:t>
            </a:r>
            <a:r>
              <a:rPr lang="en-US" dirty="0">
                <a:effectLst/>
              </a:rPr>
              <a:t> is the official language and over 20 indigenous languages are spoken, representing the numerous tribes who make up more than 95% of the population.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www.glscott.org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FCE61A-91B5-4517-AE8A-23DAB5D98A2C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7283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B77F918-22BF-4188-B6F9-352B14DC3269}" type="slidenum">
              <a:rPr lang="en-US"/>
              <a:pPr/>
              <a:t>6</a:t>
            </a:fld>
            <a:endParaRPr lang="en-US"/>
          </a:p>
        </p:txBody>
      </p:sp>
      <p:sp>
        <p:nvSpPr>
          <p:cNvPr id="12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A</a:t>
            </a:r>
            <a:r>
              <a:rPr lang="en-US" sz="1200" dirty="0">
                <a:solidFill>
                  <a:schemeClr val="tx1"/>
                </a:solidFill>
              </a:rPr>
              <a:t>.  European takeover was often traumatic for the colonized peoples; the loss of life and property could be devastating.</a:t>
            </a:r>
          </a:p>
          <a:p>
            <a:pPr algn="l"/>
            <a:r>
              <a:rPr lang="en-US" sz="1200" dirty="0">
                <a:solidFill>
                  <a:schemeClr val="tx1"/>
                </a:solidFill>
              </a:rPr>
              <a:t>B.  Cooperation and Rebellion</a:t>
            </a:r>
          </a:p>
          <a:p>
            <a:pPr algn="l"/>
            <a:r>
              <a:rPr lang="en-US" sz="1200" dirty="0">
                <a:solidFill>
                  <a:schemeClr val="tx1"/>
                </a:solidFill>
              </a:rPr>
              <a:t>  1.  some groups and individuals cooperated willingly with their new masters</a:t>
            </a:r>
          </a:p>
          <a:p>
            <a:pPr algn="l"/>
            <a:r>
              <a:rPr lang="en-US" sz="1200" dirty="0">
                <a:solidFill>
                  <a:schemeClr val="tx1"/>
                </a:solidFill>
              </a:rPr>
              <a:t>      a.  employment in the armed forces</a:t>
            </a:r>
          </a:p>
          <a:p>
            <a:pPr algn="l"/>
            <a:r>
              <a:rPr lang="en-US" sz="1200" dirty="0">
                <a:solidFill>
                  <a:schemeClr val="tx1"/>
                </a:solidFill>
              </a:rPr>
              <a:t>      b.  elite often kept much of their status and privileges</a:t>
            </a:r>
          </a:p>
          <a:p>
            <a:pPr algn="l"/>
            <a:r>
              <a:rPr lang="en-US" sz="1200" dirty="0">
                <a:solidFill>
                  <a:schemeClr val="tx1"/>
                </a:solidFill>
              </a:rPr>
              <a:t>   2. governments and missionaries promoted European education</a:t>
            </a:r>
          </a:p>
          <a:p>
            <a:pPr algn="l"/>
            <a:r>
              <a:rPr lang="en-US" sz="1200" dirty="0">
                <a:solidFill>
                  <a:schemeClr val="tx1"/>
                </a:solidFill>
              </a:rPr>
              <a:t>      a.  growth of a small class with Western education</a:t>
            </a:r>
          </a:p>
          <a:p>
            <a:pPr algn="l"/>
            <a:r>
              <a:rPr lang="en-US" sz="1200" dirty="0">
                <a:solidFill>
                  <a:schemeClr val="tx1"/>
                </a:solidFill>
              </a:rPr>
              <a:t>      b.  governments relied on them increasingly over time</a:t>
            </a:r>
          </a:p>
          <a:p>
            <a:pPr algn="l"/>
            <a:r>
              <a:rPr lang="en-US" sz="1200" dirty="0">
                <a:solidFill>
                  <a:schemeClr val="tx1"/>
                </a:solidFill>
              </a:rPr>
              <a:t>   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www.glscott.org</a:t>
            </a:r>
          </a:p>
        </p:txBody>
      </p:sp>
    </p:spTree>
    <p:extLst>
      <p:ext uri="{BB962C8B-B14F-4D97-AF65-F5344CB8AC3E}">
        <p14:creationId xmlns:p14="http://schemas.microsoft.com/office/powerpoint/2010/main" val="13729516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B77F918-22BF-4188-B6F9-352B14DC3269}" type="slidenum">
              <a:rPr lang="en-US"/>
              <a:pPr/>
              <a:t>7</a:t>
            </a:fld>
            <a:endParaRPr lang="en-US"/>
          </a:p>
        </p:txBody>
      </p:sp>
      <p:sp>
        <p:nvSpPr>
          <p:cNvPr id="12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1200" dirty="0">
                <a:solidFill>
                  <a:schemeClr val="tx1"/>
                </a:solidFill>
              </a:rPr>
              <a:t>3.  periodic rebellions </a:t>
            </a:r>
          </a:p>
          <a:p>
            <a:pPr algn="l"/>
            <a:r>
              <a:rPr lang="en-US" sz="1200" dirty="0">
                <a:solidFill>
                  <a:schemeClr val="tx1"/>
                </a:solidFill>
              </a:rPr>
              <a:t>  a.  e.g., the Indian Rebellion of 1857–1858, based on a series of grievances</a:t>
            </a:r>
          </a:p>
          <a:p>
            <a:pPr algn="l"/>
            <a:r>
              <a:rPr lang="en-US" sz="1200" dirty="0">
                <a:solidFill>
                  <a:schemeClr val="tx1"/>
                </a:solidFill>
              </a:rPr>
              <a:t>  b.  rebellion began as a mutiny among Indian troops</a:t>
            </a:r>
          </a:p>
          <a:p>
            <a:pPr algn="l"/>
            <a:r>
              <a:rPr lang="en-US" sz="1200" dirty="0">
                <a:solidFill>
                  <a:schemeClr val="tx1"/>
                </a:solidFill>
              </a:rPr>
              <a:t>  c.  rebel leaders advocated revival of the Mughal Empire</a:t>
            </a:r>
          </a:p>
          <a:p>
            <a:pPr algn="l"/>
            <a:r>
              <a:rPr lang="en-US" sz="1200" dirty="0">
                <a:solidFill>
                  <a:schemeClr val="tx1"/>
                </a:solidFill>
              </a:rPr>
              <a:t>  d.  widened India’s racial divide; the British were less tolerant of natives</a:t>
            </a:r>
          </a:p>
          <a:p>
            <a:pPr algn="l"/>
            <a:r>
              <a:rPr lang="en-US" sz="1200" dirty="0">
                <a:solidFill>
                  <a:schemeClr val="tx1"/>
                </a:solidFill>
              </a:rPr>
              <a:t>  e.  led the British government to assume direct control over Ind</a:t>
            </a:r>
            <a:r>
              <a:rPr lang="en-US" dirty="0">
                <a:solidFill>
                  <a:schemeClr val="tx1"/>
                </a:solidFill>
              </a:rPr>
              <a:t>ia</a:t>
            </a:r>
          </a:p>
          <a:p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www.glscott.org</a:t>
            </a:r>
          </a:p>
        </p:txBody>
      </p:sp>
    </p:spTree>
    <p:extLst>
      <p:ext uri="{BB962C8B-B14F-4D97-AF65-F5344CB8AC3E}">
        <p14:creationId xmlns:p14="http://schemas.microsoft.com/office/powerpoint/2010/main" val="7905249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US" dirty="0"/>
              <a:t>1.  in the new colonial empires, race was a prominent point distinguishing rulers from the ruled</a:t>
            </a:r>
          </a:p>
          <a:p>
            <a:pPr>
              <a:buNone/>
            </a:pPr>
            <a:r>
              <a:rPr lang="en-US" dirty="0"/>
              <a:t>      a.  education for colonial subjects was limited and emphasized practical matters, suitable for “primitive minds”</a:t>
            </a:r>
          </a:p>
          <a:p>
            <a:pPr>
              <a:buNone/>
            </a:pPr>
            <a:r>
              <a:rPr lang="en-US" dirty="0"/>
              <a:t>      b.  even the best-educated natives rarely made it into the upper ranks of the civil service</a:t>
            </a:r>
          </a:p>
          <a:p>
            <a:pPr>
              <a:buNone/>
            </a:pPr>
            <a:r>
              <a:rPr lang="en-US" dirty="0"/>
              <a:t>2.  racism was especially pronounced in areas with a large number of European settlers (e.g., South Africa)</a:t>
            </a:r>
          </a:p>
          <a:p>
            <a:pPr>
              <a:buNone/>
            </a:pPr>
            <a:r>
              <a:rPr lang="en-US" dirty="0"/>
              <a:t>3.  colonial states imposed deep changes in people’s daily lives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www.glscott.org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FCE61A-91B5-4517-AE8A-23DAB5D98A2C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5352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US" dirty="0"/>
              <a:t>2.  racism was especially pronounced in areas with a large number of European settlers (e.g., South Africa)</a:t>
            </a:r>
          </a:p>
          <a:p>
            <a:pPr>
              <a:buNone/>
            </a:pPr>
            <a:r>
              <a:rPr lang="en-US" dirty="0"/>
              <a:t>3.  colonial states imposed deep changes in people’s daily lives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www.glscott.org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FCE61A-91B5-4517-AE8A-23DAB5D98A2C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6909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58B2F-4B57-4D82-B173-BD55ED492D2F}" type="datetimeFigureOut">
              <a:rPr lang="en-US" smtClean="0"/>
              <a:pPr/>
              <a:t>4/12/2016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01A64-6607-4D87-835E-C6B7884713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58B2F-4B57-4D82-B173-BD55ED492D2F}" type="datetimeFigureOut">
              <a:rPr lang="en-US" smtClean="0"/>
              <a:pPr/>
              <a:t>4/12/2016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01A64-6607-4D87-835E-C6B7884713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58B2F-4B57-4D82-B173-BD55ED492D2F}" type="datetimeFigureOut">
              <a:rPr lang="en-US" smtClean="0"/>
              <a:pPr/>
              <a:t>4/12/2016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01A64-6607-4D87-835E-C6B7884713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58B2F-4B57-4D82-B173-BD55ED492D2F}" type="datetimeFigureOut">
              <a:rPr lang="en-US" smtClean="0"/>
              <a:pPr/>
              <a:t>4/12/2016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01A64-6607-4D87-835E-C6B7884713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58B2F-4B57-4D82-B173-BD55ED492D2F}" type="datetimeFigureOut">
              <a:rPr lang="en-US" smtClean="0"/>
              <a:pPr/>
              <a:t>4/12/2016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01A64-6607-4D87-835E-C6B7884713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58B2F-4B57-4D82-B173-BD55ED492D2F}" type="datetimeFigureOut">
              <a:rPr lang="en-US" smtClean="0"/>
              <a:pPr/>
              <a:t>4/12/2016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01A64-6607-4D87-835E-C6B7884713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58B2F-4B57-4D82-B173-BD55ED492D2F}" type="datetimeFigureOut">
              <a:rPr lang="en-US" smtClean="0"/>
              <a:pPr/>
              <a:t>4/12/2016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01A64-6607-4D87-835E-C6B7884713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58B2F-4B57-4D82-B173-BD55ED492D2F}" type="datetimeFigureOut">
              <a:rPr lang="en-US" smtClean="0"/>
              <a:pPr/>
              <a:t>4/12/2016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01A64-6607-4D87-835E-C6B7884713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58B2F-4B57-4D82-B173-BD55ED492D2F}" type="datetimeFigureOut">
              <a:rPr lang="en-US" smtClean="0"/>
              <a:pPr/>
              <a:t>4/12/2016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01A64-6607-4D87-835E-C6B7884713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58B2F-4B57-4D82-B173-BD55ED492D2F}" type="datetimeFigureOut">
              <a:rPr lang="en-US" smtClean="0"/>
              <a:pPr/>
              <a:t>4/12/2016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01A64-6607-4D87-835E-C6B7884713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58B2F-4B57-4D82-B173-BD55ED492D2F}" type="datetimeFigureOut">
              <a:rPr lang="en-US" smtClean="0"/>
              <a:pPr/>
              <a:t>4/12/2016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1601A64-6607-4D87-835E-C6B7884713F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2058B2F-4B57-4D82-B173-BD55ED492D2F}" type="datetimeFigureOut">
              <a:rPr lang="en-US" smtClean="0"/>
              <a:pPr/>
              <a:t>4/12/2016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1601A64-6607-4D87-835E-C6B7884713F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1524000"/>
            <a:ext cx="8534400" cy="2590800"/>
          </a:xfrm>
        </p:spPr>
        <p:txBody>
          <a:bodyPr/>
          <a:lstStyle/>
          <a:p>
            <a:r>
              <a:rPr lang="en-US" sz="4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Ways of the World:</a:t>
            </a:r>
            <a:br>
              <a:rPr lang="en-US" sz="4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Brief Global History</a:t>
            </a:r>
            <a:br>
              <a:rPr lang="en-US" sz="4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First Edition</a:t>
            </a:r>
            <a:endParaRPr lang="en-US" sz="4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" y="4114800"/>
            <a:ext cx="8839200" cy="2209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CHAPTER XX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Colonial Encounters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1750–1914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405" name="Text Box 5"/>
          <p:cNvSpPr txBox="1">
            <a:spLocks noChangeArrowheads="1"/>
          </p:cNvSpPr>
          <p:nvPr/>
        </p:nvSpPr>
        <p:spPr bwMode="auto">
          <a:xfrm>
            <a:off x="419100" y="762000"/>
            <a:ext cx="8305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Robert W.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Strayer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100" b="1" i="1" dirty="0"/>
              <a:t>Colonial Empires with a Difference</a:t>
            </a:r>
            <a:br>
              <a:rPr lang="en-US" sz="3100" dirty="0"/>
            </a:br>
            <a:endParaRPr lang="en-US" sz="3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8991600" cy="6629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/>
              <a:t>2.  Racism was especially pronounced in areas with a large number of European settlers (e.g., South Africa)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3.  Colonial states imposed deep changes in people’s daily lives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9725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/>
          </a:bodyPr>
          <a:lstStyle/>
          <a:p>
            <a:pPr algn="ctr"/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Colonial Empires with a Difference</a:t>
            </a:r>
          </a:p>
        </p:txBody>
      </p:sp>
      <p:pic>
        <p:nvPicPr>
          <p:cNvPr id="4" name="Picture 2" descr="map 20-1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191000" y="2590800"/>
            <a:ext cx="5408998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0" y="838200"/>
            <a:ext cx="57150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  Colonizers were fascinated with counting and </a:t>
            </a:r>
          </a:p>
          <a:p>
            <a:pPr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classifying their new subjects</a:t>
            </a:r>
          </a:p>
          <a:p>
            <a:pPr>
              <a:buNone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    a.  In India, appropriated an idealized caste system</a:t>
            </a:r>
          </a:p>
          <a:p>
            <a:pPr>
              <a:buNone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    b.  In Africa, identified or </a:t>
            </a:r>
          </a:p>
          <a:p>
            <a:pPr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invented distinct “tribes”</a:t>
            </a:r>
          </a:p>
        </p:txBody>
      </p:sp>
      <p:sp>
        <p:nvSpPr>
          <p:cNvPr id="3" name="Rectangle 2"/>
          <p:cNvSpPr/>
          <p:nvPr/>
        </p:nvSpPr>
        <p:spPr>
          <a:xfrm>
            <a:off x="29817" y="3454568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  Colonial policies contradicted European core values and practices at home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761999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3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Ways of Working: Comparing Colonial Economies</a:t>
            </a:r>
            <a:endParaRPr lang="en-US" dirty="0"/>
          </a:p>
        </p:txBody>
      </p:sp>
      <p:sp>
        <p:nvSpPr>
          <p:cNvPr id="12288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52400" y="1371600"/>
            <a:ext cx="9144000" cy="6096000"/>
          </a:xfrm>
        </p:spPr>
        <p:txBody>
          <a:bodyPr>
            <a:normAutofit/>
          </a:bodyPr>
          <a:lstStyle/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  Colonial rule had a deep impact on people’s ways of working.</a:t>
            </a:r>
            <a:endParaRPr lang="en-US" sz="1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en-US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1.   World economy increasingly demanded Asian and 	African raw materials</a:t>
            </a:r>
            <a:endParaRPr lang="en-US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2.  Subsistence farming diminished</a:t>
            </a:r>
            <a:endParaRPr lang="en-US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    </a:t>
            </a:r>
          </a:p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  Need to sell goods for money to pay taxes</a:t>
            </a:r>
            <a:endParaRPr lang="en-US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     </a:t>
            </a:r>
          </a:p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  Desire to buy new products</a:t>
            </a:r>
            <a:endParaRPr lang="en-US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  Artisans were largely displaced by manufactured goods</a:t>
            </a:r>
            <a:endParaRPr lang="en-US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</a:p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4.  Asian and African merchants were squeezed out by Europeans</a:t>
            </a:r>
          </a:p>
          <a:p>
            <a:pPr algn="ctr">
              <a:lnSpc>
                <a:spcPct val="90000"/>
              </a:lnSpc>
              <a:buFontTx/>
              <a:buNone/>
            </a:pPr>
            <a:endParaRPr lang="en-US" b="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1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533400"/>
            <a:ext cx="8534400" cy="1828800"/>
          </a:xfrm>
          <a:noFill/>
          <a:ln/>
        </p:spPr>
        <p:txBody>
          <a:bodyPr/>
          <a:lstStyle/>
          <a:p>
            <a:pPr algn="l"/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Nineteenth-century European colonial empires in Africa and Asia were able to secure their political authority primarily</a:t>
            </a:r>
          </a:p>
        </p:txBody>
      </p:sp>
      <p:sp>
        <p:nvSpPr>
          <p:cNvPr id="4311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" y="2590800"/>
            <a:ext cx="8991600" cy="4191000"/>
          </a:xfrm>
          <a:noFill/>
          <a:ln/>
        </p:spPr>
        <p:txBody>
          <a:bodyPr>
            <a:noAutofit/>
          </a:bodyPr>
          <a:lstStyle/>
          <a:p>
            <a:pPr algn="l">
              <a:lnSpc>
                <a:spcPct val="80000"/>
              </a:lnSpc>
            </a:pPr>
            <a:r>
              <a:rPr lang="en-US" sz="28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Through the use of a combination of coercion and the    </a:t>
            </a:r>
          </a:p>
          <a:p>
            <a:pPr algn="l">
              <a:lnSpc>
                <a:spcPct val="80000"/>
              </a:lnSpc>
            </a:pPr>
            <a:r>
              <a:rPr lang="en-US" sz="28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cooperation of at least some local elites.</a:t>
            </a:r>
            <a:endParaRPr lang="en-US" sz="1400" dirty="0">
              <a:solidFill>
                <a:srgbClr val="9900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indent="-609600" algn="l">
              <a:lnSpc>
                <a:spcPct val="80000"/>
              </a:lnSpc>
              <a:buAutoNum type="alphaLcPeriod"/>
            </a:pPr>
            <a:endParaRPr lang="en-US" sz="1400" dirty="0">
              <a:solidFill>
                <a:srgbClr val="9900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indent="-609600" algn="l">
              <a:lnSpc>
                <a:spcPct val="80000"/>
              </a:lnSpc>
            </a:pPr>
            <a:r>
              <a:rPr lang="en-US" sz="28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Because of the demographic collapse of local populations after their exposure to European diseases.</a:t>
            </a:r>
          </a:p>
          <a:p>
            <a:pPr marL="609600" indent="-609600" algn="l">
              <a:lnSpc>
                <a:spcPct val="80000"/>
              </a:lnSpc>
            </a:pPr>
            <a:endParaRPr lang="en-US" sz="1600" dirty="0">
              <a:solidFill>
                <a:srgbClr val="9900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indent="-609600" algn="l">
              <a:lnSpc>
                <a:spcPct val="80000"/>
              </a:lnSpc>
            </a:pPr>
            <a:r>
              <a:rPr lang="en-US" sz="28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Through sustained campaigns to “westernize” entire indigenous populations.</a:t>
            </a:r>
          </a:p>
          <a:p>
            <a:pPr marL="609600" indent="-609600" algn="l">
              <a:lnSpc>
                <a:spcPct val="80000"/>
              </a:lnSpc>
            </a:pPr>
            <a:endParaRPr lang="en-US" sz="1200" dirty="0">
              <a:solidFill>
                <a:srgbClr val="9900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indent="-609600" algn="l">
              <a:lnSpc>
                <a:spcPct val="80000"/>
              </a:lnSpc>
            </a:pPr>
            <a:r>
              <a:rPr lang="en-US" sz="28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By requiring European emigrants who arrived in these new colonies to intermarry and freely mix with local populations.</a:t>
            </a:r>
          </a:p>
        </p:txBody>
      </p:sp>
      <p:sp>
        <p:nvSpPr>
          <p:cNvPr id="431109" name="Rectangle 5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BEEB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 b="1" i="1" dirty="0">
                <a:solidFill>
                  <a:srgbClr val="FF0000"/>
                </a:solidFill>
              </a:rPr>
              <a:t>Change</a:t>
            </a:r>
            <a:endParaRPr lang="en-US" sz="3600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529" y="76200"/>
            <a:ext cx="9067800" cy="154228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Economies of Coercion: Forced Labor and the Power of the State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514600"/>
            <a:ext cx="9144000" cy="5867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  Many colonial states demanded unpaid labor on public projects</a:t>
            </a:r>
          </a:p>
          <a:p>
            <a:pPr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  Worst abuses were in the Congo Free State </a:t>
            </a:r>
          </a:p>
          <a:p>
            <a:pPr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  “Cultivation system” of the Netherlands East Indies (Indonesia)</a:t>
            </a:r>
          </a:p>
          <a:p>
            <a:pPr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  Many areas resisted the forced cultivation of cash crops</a:t>
            </a:r>
          </a:p>
          <a:p>
            <a:pPr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   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763000" cy="685800"/>
          </a:xfrm>
        </p:spPr>
        <p:txBody>
          <a:bodyPr>
            <a:noAutofit/>
          </a:bodyPr>
          <a:lstStyle/>
          <a:p>
            <a:pPr algn="ctr"/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Economies of Cash-Crop Agriculture: </a:t>
            </a:r>
            <a:b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Pull of the Market</a:t>
            </a:r>
            <a:endParaRPr lang="en-US" sz="4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9144000" cy="5943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/>
              <a:t>1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  Many people were happy to increase production for world markets</a:t>
            </a:r>
          </a:p>
          <a:p>
            <a:pPr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  Considerable profit to small farmers in areas like the Irrawaddy Delta</a:t>
            </a:r>
          </a:p>
          <a:p>
            <a:pPr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  In the southern Gold Coast (Ghana), African farmers took the initiative to develop export agriculture</a:t>
            </a:r>
          </a:p>
          <a:p>
            <a:pPr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  Many colonies specialized in one or two cash crops, creating dependence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-1988"/>
            <a:ext cx="8382000" cy="48736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Economies of Wage Labor: Working for Europeans</a:t>
            </a:r>
            <a:endParaRPr lang="en-US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85800"/>
            <a:ext cx="9372600" cy="6324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  Wage labor in European enterprises was common</a:t>
            </a:r>
          </a:p>
          <a:p>
            <a:pPr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  Hundreds of thousands of workers came to work on Southeast   </a:t>
            </a:r>
          </a:p>
          <a:p>
            <a:pPr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Asian plantations</a:t>
            </a:r>
          </a:p>
          <a:p>
            <a:pPr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  Millions of Indians migrated to work elsewhere in the British Empire</a:t>
            </a:r>
          </a:p>
          <a:p>
            <a:pPr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  Especially in Africa, people moved to European farms/plantations   </a:t>
            </a:r>
          </a:p>
          <a:p>
            <a:pPr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because they had lost their own land</a:t>
            </a:r>
          </a:p>
          <a:p>
            <a:pPr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   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-1988"/>
            <a:ext cx="8382000" cy="48736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Economies of Wage Labor: Working for Europeans</a:t>
            </a:r>
            <a:endParaRPr lang="en-US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85800"/>
            <a:ext cx="9372600" cy="6324600"/>
          </a:xfrm>
        </p:spPr>
        <p:txBody>
          <a:bodyPr>
            <a:normAutofit lnSpcReduction="10000"/>
          </a:bodyPr>
          <a:lstStyle/>
          <a:p>
            <a:pPr>
              <a:spcBef>
                <a:spcPts val="0"/>
              </a:spcBef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  Mines employed many</a:t>
            </a:r>
          </a:p>
          <a:p>
            <a:pPr>
              <a:spcBef>
                <a:spcPts val="0"/>
              </a:spcBef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   </a:t>
            </a:r>
          </a:p>
          <a:p>
            <a:pPr>
              <a:spcBef>
                <a:spcPts val="0"/>
              </a:spcBef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a.  Malaysian tin mines attracted millions of Chinese workers</a:t>
            </a:r>
          </a:p>
          <a:p>
            <a:pPr>
              <a:spcBef>
                <a:spcPts val="0"/>
              </a:spcBef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b.  South African diamond mines created a huge pattern of </a:t>
            </a:r>
          </a:p>
          <a:p>
            <a:pPr>
              <a:spcBef>
                <a:spcPts val="0"/>
              </a:spcBef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worker migration</a:t>
            </a:r>
          </a:p>
          <a:p>
            <a:pPr>
              <a:spcBef>
                <a:spcPts val="0"/>
              </a:spcBef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 Colonial cities attracted many workers</a:t>
            </a:r>
          </a:p>
          <a:p>
            <a:pPr>
              <a:spcBef>
                <a:spcPts val="0"/>
              </a:spcBef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   </a:t>
            </a:r>
          </a:p>
          <a:p>
            <a:pPr>
              <a:spcBef>
                <a:spcPts val="0"/>
              </a:spcBef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a.  Were seen as centers of opportunity</a:t>
            </a:r>
          </a:p>
          <a:p>
            <a:pPr>
              <a:spcBef>
                <a:spcPts val="0"/>
              </a:spcBef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  b.  Segregated, unsanitary, overcrowded</a:t>
            </a:r>
          </a:p>
          <a:p>
            <a:pPr>
              <a:spcBef>
                <a:spcPts val="0"/>
              </a:spcBef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  c.  Created a place for a native, Western-educated middle class</a:t>
            </a:r>
          </a:p>
          <a:p>
            <a:pPr>
              <a:spcBef>
                <a:spcPts val="0"/>
              </a:spcBef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>
              <a:spcBef>
                <a:spcPts val="0"/>
              </a:spcBef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  d.  Created an enormous class of urban poor that could barely </a:t>
            </a:r>
          </a:p>
          <a:p>
            <a:pPr>
              <a:spcBef>
                <a:spcPts val="0"/>
              </a:spcBef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live and couldn’t raise families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99518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1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914400"/>
            <a:ext cx="9144000" cy="1447800"/>
          </a:xfrm>
          <a:noFill/>
          <a:ln/>
        </p:spPr>
        <p:txBody>
          <a:bodyPr>
            <a:normAutofit fontScale="90000"/>
          </a:bodyPr>
          <a:lstStyle/>
          <a:p>
            <a:pPr algn="ctr"/>
            <a:r>
              <a:rPr lang="en-US" sz="3600" dirty="0"/>
              <a:t>Which of the following was a feature of European colonial empires in the nineteenth century that was similar to earlier imperial creations?</a:t>
            </a:r>
          </a:p>
        </p:txBody>
      </p:sp>
      <p:sp>
        <p:nvSpPr>
          <p:cNvPr id="4321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4800" y="2514600"/>
            <a:ext cx="8610600" cy="3276600"/>
          </a:xfrm>
          <a:noFill/>
          <a:ln/>
        </p:spPr>
        <p:txBody>
          <a:bodyPr>
            <a:noAutofit/>
          </a:bodyPr>
          <a:lstStyle/>
          <a:p>
            <a:pPr algn="l">
              <a:lnSpc>
                <a:spcPct val="80000"/>
              </a:lnSpc>
            </a:pPr>
            <a:r>
              <a:rPr lang="en-US" sz="2800" dirty="0">
                <a:solidFill>
                  <a:srgbClr val="990033"/>
                </a:solidFill>
              </a:rPr>
              <a:t>a. The prominence of “race” in distinguishing rulers and   </a:t>
            </a:r>
          </a:p>
          <a:p>
            <a:pPr algn="l">
              <a:lnSpc>
                <a:spcPct val="80000"/>
              </a:lnSpc>
            </a:pPr>
            <a:r>
              <a:rPr lang="en-US" sz="2800" dirty="0">
                <a:solidFill>
                  <a:srgbClr val="990033"/>
                </a:solidFill>
              </a:rPr>
              <a:t>      ruled</a:t>
            </a:r>
          </a:p>
          <a:p>
            <a:pPr marL="609600" indent="-609600" algn="l">
              <a:lnSpc>
                <a:spcPct val="80000"/>
              </a:lnSpc>
              <a:buAutoNum type="alphaLcPeriod"/>
            </a:pPr>
            <a:endParaRPr lang="en-US" sz="1600" dirty="0">
              <a:solidFill>
                <a:srgbClr val="990033"/>
              </a:solidFill>
            </a:endParaRPr>
          </a:p>
          <a:p>
            <a:pPr marL="609600" indent="-609600" algn="l">
              <a:lnSpc>
                <a:spcPct val="80000"/>
              </a:lnSpc>
            </a:pPr>
            <a:r>
              <a:rPr lang="en-US" sz="2800" dirty="0">
                <a:solidFill>
                  <a:srgbClr val="990033"/>
                </a:solidFill>
              </a:rPr>
              <a:t>b. The penchant for counting and classifying their subject peoples</a:t>
            </a:r>
          </a:p>
          <a:p>
            <a:pPr marL="609600" indent="-609600" algn="l">
              <a:lnSpc>
                <a:spcPct val="80000"/>
              </a:lnSpc>
            </a:pPr>
            <a:endParaRPr lang="en-US" sz="1600" dirty="0">
              <a:solidFill>
                <a:srgbClr val="990033"/>
              </a:solidFill>
            </a:endParaRPr>
          </a:p>
          <a:p>
            <a:pPr marL="609600" indent="-609600" algn="l">
              <a:lnSpc>
                <a:spcPct val="80000"/>
              </a:lnSpc>
            </a:pPr>
            <a:r>
              <a:rPr lang="en-US" sz="2800" dirty="0">
                <a:solidFill>
                  <a:srgbClr val="990033"/>
                </a:solidFill>
              </a:rPr>
              <a:t>c. The extent to which European colonial policies contradicted their own core values and practices at home</a:t>
            </a:r>
          </a:p>
          <a:p>
            <a:pPr marL="609600" indent="-609600" algn="l">
              <a:lnSpc>
                <a:spcPct val="80000"/>
              </a:lnSpc>
            </a:pPr>
            <a:endParaRPr lang="en-US" sz="1600" dirty="0">
              <a:solidFill>
                <a:srgbClr val="990033"/>
              </a:solidFill>
            </a:endParaRPr>
          </a:p>
          <a:p>
            <a:pPr marL="609600" indent="-609600" algn="l">
              <a:lnSpc>
                <a:spcPct val="80000"/>
              </a:lnSpc>
            </a:pPr>
            <a:r>
              <a:rPr lang="en-US" sz="2800" dirty="0">
                <a:solidFill>
                  <a:srgbClr val="990033"/>
                </a:solidFill>
              </a:rPr>
              <a:t>d. The use of military power to initially secure the empire</a:t>
            </a:r>
          </a:p>
        </p:txBody>
      </p:sp>
      <p:sp>
        <p:nvSpPr>
          <p:cNvPr id="432133" name="Rectangle 5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BEEB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 b="1" i="1" dirty="0">
                <a:solidFill>
                  <a:srgbClr val="FF0000"/>
                </a:solidFill>
              </a:rPr>
              <a:t>Comparison</a:t>
            </a:r>
            <a:endParaRPr lang="en-US" sz="3600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>
            <a:normAutofit fontScale="90000"/>
          </a:bodyPr>
          <a:lstStyle/>
          <a:p>
            <a:r>
              <a:rPr lang="en-US" sz="3100" dirty="0"/>
              <a:t>Women and the Colonial Economy: An African Case Study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810000"/>
            <a:ext cx="9144000" cy="30480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  In precolonial Africa, women were usually active farmers, had   </a:t>
            </a:r>
          </a:p>
          <a:p>
            <a:pPr>
              <a:spcBef>
                <a:spcPts val="0"/>
              </a:spcBef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some economic autonomy</a:t>
            </a:r>
          </a:p>
          <a:p>
            <a:pPr>
              <a:spcBef>
                <a:spcPts val="0"/>
              </a:spcBef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  In the colonial economy, women’s lives diverged ever more from those of men</a:t>
            </a:r>
          </a:p>
          <a:p>
            <a:pPr>
              <a:spcBef>
                <a:spcPts val="0"/>
              </a:spcBef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   </a:t>
            </a:r>
          </a:p>
        </p:txBody>
      </p:sp>
      <p:pic>
        <p:nvPicPr>
          <p:cNvPr id="6" name="Picture 2" descr="image, p60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304800"/>
            <a:ext cx="4239208" cy="3517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990600"/>
            <a:ext cx="8534400" cy="1143000"/>
          </a:xfrm>
          <a:noFill/>
          <a:ln/>
        </p:spPr>
        <p:txBody>
          <a:bodyPr/>
          <a:lstStyle/>
          <a:p>
            <a:pPr algn="ctr"/>
            <a:r>
              <a:rPr lang="en-US" sz="3600" dirty="0"/>
              <a:t>The emergence of nineteenth-century European colonial empires in Africa</a:t>
            </a:r>
          </a:p>
        </p:txBody>
      </p:sp>
      <p:sp>
        <p:nvSpPr>
          <p:cNvPr id="4300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" y="2438400"/>
            <a:ext cx="8695765" cy="4267200"/>
          </a:xfrm>
          <a:noFill/>
          <a:ln/>
        </p:spPr>
        <p:txBody>
          <a:bodyPr>
            <a:normAutofit/>
          </a:bodyPr>
          <a:lstStyle/>
          <a:p>
            <a:pPr algn="l">
              <a:lnSpc>
                <a:spcPct val="80000"/>
              </a:lnSpc>
            </a:pPr>
            <a:r>
              <a:rPr lang="en-US" sz="24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Led to the widespread industrialization of Africa.</a:t>
            </a:r>
          </a:p>
          <a:p>
            <a:pPr marL="609600" indent="-609600" algn="l">
              <a:lnSpc>
                <a:spcPct val="80000"/>
              </a:lnSpc>
              <a:buAutoNum type="alphaLcPeriod"/>
            </a:pPr>
            <a:endParaRPr lang="en-US" sz="2400" dirty="0">
              <a:solidFill>
                <a:srgbClr val="9900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indent="-609600" algn="l">
              <a:lnSpc>
                <a:spcPct val="80000"/>
              </a:lnSpc>
            </a:pPr>
            <a:r>
              <a:rPr lang="en-US" sz="24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Involved many more people in producing for the market rather than only for their own communities.</a:t>
            </a:r>
          </a:p>
          <a:p>
            <a:pPr marL="609600" indent="-609600" algn="l">
              <a:lnSpc>
                <a:spcPct val="80000"/>
              </a:lnSpc>
            </a:pPr>
            <a:endParaRPr lang="en-US" sz="2400" dirty="0">
              <a:solidFill>
                <a:srgbClr val="9900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indent="-609600" algn="l">
              <a:lnSpc>
                <a:spcPct val="80000"/>
              </a:lnSpc>
            </a:pPr>
            <a:r>
              <a:rPr lang="en-US" sz="24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Resulted in closer contact with Africans, which by 1900 led European elites to reject the idea that Africans were from a less “advanced” race.</a:t>
            </a:r>
          </a:p>
          <a:p>
            <a:pPr marL="609600" indent="-609600" algn="l">
              <a:lnSpc>
                <a:spcPct val="80000"/>
              </a:lnSpc>
            </a:pPr>
            <a:endParaRPr lang="en-US" sz="2400" dirty="0">
              <a:solidFill>
                <a:srgbClr val="9900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indent="-609600" algn="l">
              <a:lnSpc>
                <a:spcPct val="80000"/>
              </a:lnSpc>
            </a:pPr>
            <a:r>
              <a:rPr lang="en-US" sz="24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Led to the collapse of traditional social structures in favor of an all-African identify.</a:t>
            </a:r>
          </a:p>
        </p:txBody>
      </p:sp>
      <p:sp>
        <p:nvSpPr>
          <p:cNvPr id="430085" name="Rectangle 5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BEEB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4800" b="1" i="1" dirty="0">
                <a:solidFill>
                  <a:srgbClr val="FF0000"/>
                </a:solidFill>
              </a:rPr>
              <a:t>Connection</a:t>
            </a:r>
            <a:endParaRPr lang="en-US" sz="4800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>
            <a:normAutofit fontScale="90000"/>
          </a:bodyPr>
          <a:lstStyle/>
          <a:p>
            <a:r>
              <a:rPr lang="en-US" sz="3100" dirty="0"/>
              <a:t>Women and the Colonial Economy: An African Case Study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191000"/>
            <a:ext cx="9372600" cy="2667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  Women coped in a variety of ways</a:t>
            </a:r>
          </a:p>
          <a:p>
            <a:pPr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  The colonial economy also provided some opportunities to women</a:t>
            </a:r>
          </a:p>
          <a:p>
            <a:pPr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   </a:t>
            </a:r>
            <a:endParaRPr lang="en-US" dirty="0"/>
          </a:p>
        </p:txBody>
      </p:sp>
      <p:pic>
        <p:nvPicPr>
          <p:cNvPr id="4" name="Picture 2" descr="image, p6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277533"/>
            <a:ext cx="5864262" cy="3765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33400"/>
          </a:xfrm>
        </p:spPr>
        <p:txBody>
          <a:bodyPr>
            <a:normAutofit/>
          </a:bodyPr>
          <a:lstStyle/>
          <a:p>
            <a:pPr algn="ctr"/>
            <a:r>
              <a:rPr lang="en-US" sz="3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Assessing Colonial Development</a:t>
            </a:r>
            <a:endParaRPr lang="en-US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57200"/>
            <a:ext cx="4267200" cy="6400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What was the overall economic impact of colonial rule?</a:t>
            </a:r>
          </a:p>
          <a:p>
            <a:pPr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    </a:t>
            </a:r>
          </a:p>
          <a:p>
            <a:pPr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  defenders: it jump-started modern growth</a:t>
            </a:r>
          </a:p>
          <a:p>
            <a:pPr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   </a:t>
            </a:r>
          </a:p>
          <a:p>
            <a:pPr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b.  critics: long record of exploitation and limited, 	uneven growth</a:t>
            </a:r>
          </a:p>
          <a:p>
            <a:endParaRPr lang="en-US" dirty="0"/>
          </a:p>
        </p:txBody>
      </p:sp>
      <p:pic>
        <p:nvPicPr>
          <p:cNvPr id="4" name="Picture 3" descr="map 20-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838200"/>
            <a:ext cx="5170341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33400"/>
          </a:xfrm>
        </p:spPr>
        <p:txBody>
          <a:bodyPr>
            <a:normAutofit/>
          </a:bodyPr>
          <a:lstStyle/>
          <a:p>
            <a:pPr algn="ctr"/>
            <a:r>
              <a:rPr lang="en-US" sz="3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Assessing Colonial Development</a:t>
            </a:r>
            <a:endParaRPr lang="en-US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6193" y="914400"/>
            <a:ext cx="8991600" cy="6400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  Colonial rule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help integrate Asian and African economies into a global exchange network</a:t>
            </a:r>
          </a:p>
          <a:p>
            <a:pPr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  Colonial rule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introduce some modernizing elements</a:t>
            </a:r>
          </a:p>
          <a:p>
            <a:pPr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    a.  Administrative and bureaucratic structures</a:t>
            </a:r>
          </a:p>
          <a:p>
            <a:pPr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    b.  Communication and transportation infrastructure</a:t>
            </a:r>
          </a:p>
          <a:p>
            <a:pPr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    c.  Schools</a:t>
            </a:r>
          </a:p>
          <a:p>
            <a:pPr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    d.  Health care</a:t>
            </a:r>
          </a:p>
          <a:p>
            <a:pPr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  Colonial rule did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lead to breakthroughs to modern industrial societies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07580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idx="1"/>
          </p:nvPr>
        </p:nvSpPr>
        <p:spPr>
          <a:xfrm>
            <a:off x="304800" y="1828800"/>
            <a:ext cx="8458200" cy="34290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b="1" dirty="0"/>
              <a:t>Believing and Belonging: Identity and Cultural Change in the Colonial Era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>
            <a:normAutofit fontScale="90000"/>
          </a:bodyPr>
          <a:lstStyle/>
          <a:p>
            <a:r>
              <a:rPr lang="en-US" sz="2800" dirty="0"/>
              <a:t>Education</a:t>
            </a:r>
            <a:br>
              <a:rPr lang="en-US" sz="2800" dirty="0"/>
            </a:b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09600"/>
            <a:ext cx="4572000" cy="6248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  Getting a Western education created a new identity for many</a:t>
            </a:r>
          </a:p>
          <a:p>
            <a:pPr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    a.  the almost magical power of literacy</a:t>
            </a:r>
          </a:p>
          <a:p>
            <a:pPr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    b.  escape from obligations like forced labor</a:t>
            </a:r>
          </a:p>
          <a:p>
            <a:pPr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    c.  access to better jobs</a:t>
            </a:r>
          </a:p>
          <a:p>
            <a:pPr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    d.  social mobility and elite status</a:t>
            </a:r>
          </a:p>
          <a:p>
            <a:endParaRPr lang="en-US" dirty="0"/>
          </a:p>
        </p:txBody>
      </p:sp>
      <p:pic>
        <p:nvPicPr>
          <p:cNvPr id="4" name="Picture 2" descr="image, p60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68457" y="1371600"/>
            <a:ext cx="4475543" cy="318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Education</a:t>
            </a:r>
            <a:br>
              <a:rPr lang="en-US" sz="2800" dirty="0"/>
            </a:b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838200"/>
            <a:ext cx="8763000" cy="62484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  Many people embraced European culture</a:t>
            </a:r>
          </a:p>
          <a:p>
            <a:pPr>
              <a:spcBef>
                <a:spcPts val="0"/>
              </a:spcBef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  </a:t>
            </a:r>
          </a:p>
          <a:p>
            <a:pPr>
              <a:spcBef>
                <a:spcPts val="0"/>
              </a:spcBef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a.  Created a cultural divide between them and the vast </a:t>
            </a:r>
          </a:p>
          <a:p>
            <a:pPr>
              <a:spcBef>
                <a:spcPts val="0"/>
              </a:spcBef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majority of the population</a:t>
            </a:r>
          </a:p>
          <a:p>
            <a:pPr>
              <a:spcBef>
                <a:spcPts val="0"/>
              </a:spcBef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  Many of the Western-educated elite saw colonial rule as the    </a:t>
            </a:r>
          </a:p>
          <a:p>
            <a:pPr>
              <a:spcBef>
                <a:spcPts val="0"/>
              </a:spcBef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path to a better future, at least at first</a:t>
            </a:r>
          </a:p>
          <a:p>
            <a:pPr>
              <a:spcBef>
                <a:spcPts val="0"/>
              </a:spcBef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   </a:t>
            </a:r>
          </a:p>
          <a:p>
            <a:pPr>
              <a:spcBef>
                <a:spcPts val="0"/>
              </a:spcBef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a.  In India, they organized reform societies to renew Indian </a:t>
            </a:r>
          </a:p>
          <a:p>
            <a:pPr>
              <a:spcBef>
                <a:spcPts val="0"/>
              </a:spcBef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culture</a:t>
            </a:r>
          </a:p>
          <a:p>
            <a:pPr>
              <a:spcBef>
                <a:spcPts val="0"/>
              </a:spcBef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 </a:t>
            </a:r>
          </a:p>
          <a:p>
            <a:pPr>
              <a:spcBef>
                <a:spcPts val="0"/>
              </a:spcBef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b.  hopes for renewal through colonial rule were disappointed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57675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" y="152400"/>
            <a:ext cx="8305800" cy="762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Religion</a:t>
            </a:r>
            <a:br>
              <a:rPr lang="en-US" sz="2800" dirty="0"/>
            </a:b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381000"/>
            <a:ext cx="4267200" cy="6705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  Widespread conversion to Christianity in New Zealand, the Pacific islands, and non-Muslim Africa</a:t>
            </a:r>
          </a:p>
          <a:p>
            <a:pPr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    a.  around 10,000 missionaries had gone to Africa by 1910</a:t>
            </a:r>
          </a:p>
          <a:p>
            <a:pPr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    b.  by the 1960s, some 50 million Africans were Christian</a:t>
            </a:r>
          </a:p>
          <a:p>
            <a:endParaRPr lang="en-US" dirty="0"/>
          </a:p>
        </p:txBody>
      </p:sp>
      <p:pic>
        <p:nvPicPr>
          <p:cNvPr id="4" name="Picture 2" descr="image, p60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600200"/>
            <a:ext cx="4161004" cy="387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" y="152400"/>
            <a:ext cx="8305800" cy="762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Religion</a:t>
            </a:r>
            <a:br>
              <a:rPr lang="en-US" sz="2800" dirty="0"/>
            </a:b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" y="762000"/>
            <a:ext cx="8610600" cy="6705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  Christianity was attractive to many in Africa</a:t>
            </a:r>
          </a:p>
          <a:p>
            <a:pPr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    a.  Military defeat shook belief in the old gods</a:t>
            </a:r>
          </a:p>
          <a:p>
            <a:pPr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    b. Christianity was associated with modern education</a:t>
            </a:r>
          </a:p>
          <a:p>
            <a:pPr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    c.  Christianity gave opportunities to the young, the poor, and many women</a:t>
            </a:r>
          </a:p>
          <a:p>
            <a:pPr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    d.  Christianity spread mostly through native Africans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519299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" y="152400"/>
            <a:ext cx="8305800" cy="762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Religion</a:t>
            </a:r>
            <a:br>
              <a:rPr lang="en-US" sz="2800" dirty="0"/>
            </a:b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" y="762000"/>
            <a:ext cx="8610600" cy="6705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  Christianity was Africanized</a:t>
            </a:r>
          </a:p>
          <a:p>
            <a:pPr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    a.  Continuing use of charms, medicine men</a:t>
            </a:r>
          </a:p>
          <a:p>
            <a:pPr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    b.  Some simply demonized their old gods</a:t>
            </a:r>
          </a:p>
          <a:p>
            <a:pPr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    c.  Wide array of “independent churches” was established</a:t>
            </a:r>
          </a:p>
          <a:p>
            <a:pPr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  Christianity did not spread widely in India</a:t>
            </a:r>
          </a:p>
          <a:p>
            <a:pPr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    a.  But it led intellectuals and reformers to define Hinduism</a:t>
            </a:r>
          </a:p>
          <a:p>
            <a:pPr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    b.  Hindu leaders looked to offer spiritual support to the </a:t>
            </a:r>
          </a:p>
          <a:p>
            <a:pPr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      spiritually sick  Western world</a:t>
            </a:r>
          </a:p>
          <a:p>
            <a:pPr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    c.  New definition of Hinduism helped a clearer sense of </a:t>
            </a:r>
          </a:p>
          <a:p>
            <a:pPr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Muslims as a distinct community to emerge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728845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8077200" cy="609600"/>
          </a:xfrm>
        </p:spPr>
        <p:txBody>
          <a:bodyPr>
            <a:normAutofit/>
          </a:bodyPr>
          <a:lstStyle/>
          <a:p>
            <a:pPr algn="ctr"/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“Race” and “Tribe”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09600"/>
            <a:ext cx="9144000" cy="64770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</a:p>
          <a:p>
            <a:pPr>
              <a:spcBef>
                <a:spcPts val="0"/>
              </a:spcBef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  In the twentieth century, such ideas reached a broader public</a:t>
            </a:r>
          </a:p>
          <a:p>
            <a:pPr>
              <a:spcBef>
                <a:spcPts val="0"/>
              </a:spcBef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    a.  hundreds of thousands of Africans took part in World War I</a:t>
            </a:r>
          </a:p>
          <a:p>
            <a:pPr>
              <a:spcBef>
                <a:spcPts val="0"/>
              </a:spcBef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    b.  some Africans traveled widely</a:t>
            </a:r>
          </a:p>
          <a:p>
            <a:pPr>
              <a:spcBef>
                <a:spcPts val="0"/>
              </a:spcBef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  For most Africans, the most important new sense of belonging was the idea of “tribe” or ethnic identity</a:t>
            </a:r>
          </a:p>
          <a:p>
            <a:pPr>
              <a:spcBef>
                <a:spcPts val="0"/>
              </a:spcBef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    a.  ethnic groups were defined much more clearly, thanks to </a:t>
            </a:r>
          </a:p>
          <a:p>
            <a:pPr>
              <a:spcBef>
                <a:spcPts val="0"/>
              </a:spcBef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Europeans</a:t>
            </a:r>
          </a:p>
          <a:p>
            <a:pPr>
              <a:spcBef>
                <a:spcPts val="0"/>
              </a:spcBef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    b.  Africans found ethnic identity useful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idx="1"/>
          </p:nvPr>
        </p:nvSpPr>
        <p:spPr>
          <a:xfrm>
            <a:off x="381000" y="609600"/>
            <a:ext cx="8382000" cy="31242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b="1" dirty="0"/>
              <a:t>A Second Wave of European Conquests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1143000"/>
            <a:ext cx="9144000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  The period 1750–1900 saw a second, distinct phase of European colonial conquest.</a:t>
            </a:r>
          </a:p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  The establishment of the second-wave European empires was based 	on military force or the threat of using it.</a:t>
            </a:r>
          </a:p>
          <a:p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    1.  Original European military advantage lay in organization, drill, 		and command structure</a:t>
            </a:r>
          </a:p>
          <a:p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    2.  Over the nineteenth century, Europeans developed an 			enormous firepower advantage (repeating rifles and machineguns)</a:t>
            </a:r>
          </a:p>
          <a:p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    3.  Numerous wars of conquest: the Westerners almost always won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1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739775"/>
            <a:ext cx="8763000" cy="708025"/>
          </a:xfrm>
          <a:noFill/>
          <a:ln/>
        </p:spPr>
        <p:txBody>
          <a:bodyPr/>
          <a:lstStyle/>
          <a:p>
            <a:r>
              <a:rPr lang="en-US" sz="3200"/>
              <a:t>Answer Key for Chapter 20</a:t>
            </a:r>
          </a:p>
        </p:txBody>
      </p:sp>
      <p:sp>
        <p:nvSpPr>
          <p:cNvPr id="4741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09600" y="1524000"/>
            <a:ext cx="8305800" cy="4495800"/>
          </a:xfrm>
          <a:noFill/>
          <a:ln/>
        </p:spPr>
        <p:txBody>
          <a:bodyPr/>
          <a:lstStyle/>
          <a:p>
            <a:pPr marL="609600" indent="-609600" algn="l">
              <a:buFontTx/>
              <a:buAutoNum type="arabicPeriod"/>
            </a:pPr>
            <a:r>
              <a:rPr lang="en-US">
                <a:solidFill>
                  <a:srgbClr val="990033"/>
                </a:solidFill>
              </a:rPr>
              <a:t>Answer is B</a:t>
            </a:r>
          </a:p>
          <a:p>
            <a:pPr marL="609600" indent="-609600" algn="l">
              <a:buFontTx/>
              <a:buAutoNum type="arabicPeriod"/>
            </a:pPr>
            <a:r>
              <a:rPr lang="en-US">
                <a:solidFill>
                  <a:srgbClr val="990033"/>
                </a:solidFill>
              </a:rPr>
              <a:t>Answer is A</a:t>
            </a:r>
          </a:p>
          <a:p>
            <a:pPr marL="609600" indent="-609600" algn="l">
              <a:buFontTx/>
              <a:buAutoNum type="arabicPeriod"/>
            </a:pPr>
            <a:r>
              <a:rPr lang="en-US">
                <a:solidFill>
                  <a:srgbClr val="990033"/>
                </a:solidFill>
              </a:rPr>
              <a:t>Answer is D</a:t>
            </a:r>
          </a:p>
        </p:txBody>
      </p:sp>
      <p:sp>
        <p:nvSpPr>
          <p:cNvPr id="474116" name="Rectangle 4"/>
          <p:cNvSpPr>
            <a:spLocks noChangeArrowheads="1"/>
          </p:cNvSpPr>
          <p:nvPr/>
        </p:nvSpPr>
        <p:spPr bwMode="auto">
          <a:xfrm>
            <a:off x="0" y="6096000"/>
            <a:ext cx="9144000" cy="762000"/>
          </a:xfrm>
          <a:prstGeom prst="rect">
            <a:avLst/>
          </a:prstGeom>
          <a:solidFill>
            <a:srgbClr val="FBEEB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solidFill>
                <a:srgbClr val="FFB38D"/>
              </a:solidFill>
            </a:endParaRPr>
          </a:p>
        </p:txBody>
      </p:sp>
      <p:sp>
        <p:nvSpPr>
          <p:cNvPr id="474117" name="Rectangle 5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FBEEB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solidFill>
                <a:srgbClr val="FFB38D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10600" cy="6096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Second Wave of European Conquests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9144000" cy="5943600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en-US" sz="4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  Becoming a colony happened in a variety of ways. </a:t>
            </a:r>
          </a:p>
          <a:p>
            <a:pPr>
              <a:buNone/>
            </a:pPr>
            <a:endParaRPr lang="en-US" sz="4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en-US" sz="4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1.  India and Indonesia: grew from interaction with European trading firms</a:t>
            </a:r>
          </a:p>
          <a:p>
            <a:pPr>
              <a:buNone/>
            </a:pPr>
            <a:r>
              <a:rPr lang="en-US" sz="4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             </a:t>
            </a:r>
          </a:p>
          <a:p>
            <a:pPr>
              <a:buNone/>
            </a:pPr>
            <a:r>
              <a:rPr lang="en-US" sz="4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2.  Most of Africa, Southeast Asia, and the Pacific islands: deliberate conquest </a:t>
            </a:r>
          </a:p>
          <a:p>
            <a:pPr>
              <a:buNone/>
            </a:pPr>
            <a:r>
              <a:rPr lang="en-US" sz="4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    a.  “the scramble for Africa” was based on inter-European rivalry over only about 25 years </a:t>
            </a:r>
          </a:p>
          <a:p>
            <a:pPr>
              <a:buNone/>
            </a:pPr>
            <a:r>
              <a:rPr lang="en-US" sz="4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(1875–1900)</a:t>
            </a:r>
          </a:p>
          <a:p>
            <a:pPr>
              <a:buNone/>
            </a:pPr>
            <a:endParaRPr lang="en-US" sz="4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en-US" sz="4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3.  Decentralized societies without a formal state structure were the hardest to conquer</a:t>
            </a:r>
          </a:p>
          <a:p>
            <a:pPr>
              <a:buNone/>
            </a:pPr>
            <a:endParaRPr lang="en-US" sz="4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en-US" sz="4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4.  Australia and New Zealand: more like the colonization of North    </a:t>
            </a:r>
          </a:p>
          <a:p>
            <a:pPr>
              <a:buNone/>
            </a:pPr>
            <a:r>
              <a:rPr lang="en-US" sz="4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America (with massive European settlement and diseases killing off    </a:t>
            </a:r>
          </a:p>
          <a:p>
            <a:pPr>
              <a:buNone/>
            </a:pPr>
            <a:r>
              <a:rPr lang="en-US" sz="4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most of the native population)</a:t>
            </a:r>
          </a:p>
          <a:p>
            <a:pPr>
              <a:buNone/>
            </a:pPr>
            <a:r>
              <a:rPr lang="en-US" sz="4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    </a:t>
            </a:r>
          </a:p>
          <a:p>
            <a:pPr>
              <a:buNone/>
            </a:pPr>
            <a:r>
              <a:rPr lang="en-US" sz="4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10600" cy="6096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Second Wave of European Conquests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9144000" cy="594360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sz="4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5.  Taiwan and Korea: Japanese takeover was </a:t>
            </a:r>
          </a:p>
          <a:p>
            <a:pPr>
              <a:buNone/>
            </a:pPr>
            <a:r>
              <a:rPr lang="en-US" sz="4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done European-style</a:t>
            </a:r>
          </a:p>
          <a:p>
            <a:pPr>
              <a:buNone/>
            </a:pP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en-US" sz="4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6.  United States and Russia continued to </a:t>
            </a:r>
          </a:p>
          <a:p>
            <a:pPr>
              <a:buNone/>
            </a:pPr>
            <a:r>
              <a:rPr lang="en-US" sz="4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expand</a:t>
            </a:r>
          </a:p>
          <a:p>
            <a:pPr>
              <a:buNone/>
            </a:pPr>
            <a:endParaRPr lang="en-US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en-US" sz="4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7.  Liberia: settled by freed U.S. slaves</a:t>
            </a:r>
          </a:p>
          <a:p>
            <a:pPr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en-US" sz="4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8.  Ethiopia and Siam (Thailand) avoided    </a:t>
            </a:r>
          </a:p>
          <a:p>
            <a:pPr>
              <a:buNone/>
            </a:pPr>
            <a:r>
              <a:rPr lang="en-US" sz="4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colonization skillfully</a:t>
            </a:r>
          </a:p>
          <a:p>
            <a:pPr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en-US" sz="4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  Asian and African societies generated a wide range </a:t>
            </a:r>
          </a:p>
          <a:p>
            <a:pPr>
              <a:buNone/>
            </a:pPr>
            <a:r>
              <a:rPr lang="en-US" sz="4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of responses to the European threat.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19000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838199"/>
          </a:xfrm>
        </p:spPr>
        <p:txBody>
          <a:bodyPr>
            <a:normAutofit fontScale="90000"/>
          </a:bodyPr>
          <a:lstStyle/>
          <a:p>
            <a:r>
              <a:rPr lang="en-US" sz="2000" b="1" dirty="0"/>
              <a:t>Under European Rule</a:t>
            </a:r>
            <a:br>
              <a:rPr lang="en-US" b="1" dirty="0"/>
            </a:br>
            <a:endParaRPr lang="en-US" dirty="0"/>
          </a:p>
        </p:txBody>
      </p:sp>
      <p:sp>
        <p:nvSpPr>
          <p:cNvPr id="121858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0" y="381000"/>
            <a:ext cx="9372600" cy="6705600"/>
          </a:xfrm>
        </p:spPr>
        <p:txBody>
          <a:bodyPr>
            <a:normAutofit/>
          </a:bodyPr>
          <a:lstStyle/>
          <a:p>
            <a:pPr algn="l"/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  European takeover was often traumatic for the colonized peoples; the loss of life and property could be devastating.</a:t>
            </a:r>
          </a:p>
          <a:p>
            <a:pPr algn="l"/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  Cooperation and Rebellion</a:t>
            </a:r>
          </a:p>
          <a:p>
            <a:pPr algn="l"/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1.  some groups and individuals cooperated willingly with their new masters</a:t>
            </a:r>
          </a:p>
          <a:p>
            <a:pPr algn="l"/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2. governments and missionaries promoted European education</a:t>
            </a:r>
          </a:p>
          <a:p>
            <a:pPr algn="l"/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b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838199"/>
          </a:xfrm>
        </p:spPr>
        <p:txBody>
          <a:bodyPr>
            <a:normAutofit fontScale="90000"/>
          </a:bodyPr>
          <a:lstStyle/>
          <a:p>
            <a:r>
              <a:rPr lang="en-US" sz="2000" b="1" dirty="0"/>
              <a:t>Under European Rule</a:t>
            </a:r>
            <a:br>
              <a:rPr lang="en-US" b="1" dirty="0"/>
            </a:br>
            <a:endParaRPr lang="en-US" dirty="0"/>
          </a:p>
        </p:txBody>
      </p:sp>
      <p:sp>
        <p:nvSpPr>
          <p:cNvPr id="121858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0" y="381000"/>
            <a:ext cx="9372600" cy="6400800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3. 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Periodic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rebellions </a:t>
            </a:r>
          </a:p>
          <a:p>
            <a:pPr algn="l"/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  </a:t>
            </a:r>
          </a:p>
          <a:p>
            <a:pPr algn="l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  e.g., the Indian Rebellion of 1857–1858, based on a </a:t>
            </a:r>
          </a:p>
          <a:p>
            <a:pPr algn="l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series of grievances</a:t>
            </a:r>
          </a:p>
          <a:p>
            <a:pPr algn="l"/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algn="l"/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b.  Rebellion began as a mutiny among Indian troops</a:t>
            </a:r>
          </a:p>
          <a:p>
            <a:pPr algn="l"/>
            <a:endParaRPr lang="en-US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c.  Rebel leaders advocated revival of the Mughal Empire</a:t>
            </a:r>
          </a:p>
          <a:p>
            <a:pPr algn="l"/>
            <a:endParaRPr lang="en-US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d.  Widened India’s racial divide; the British were less </a:t>
            </a:r>
          </a:p>
          <a:p>
            <a:pPr algn="l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tolerant of natives</a:t>
            </a:r>
          </a:p>
          <a:p>
            <a:pPr algn="l"/>
            <a:endParaRPr lang="en-US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e.  Led the British government to assume direct control </a:t>
            </a:r>
          </a:p>
          <a:p>
            <a:pPr algn="l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over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India</a:t>
            </a:r>
          </a:p>
          <a:p>
            <a:pPr algn="ctr">
              <a:buFontTx/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2347686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362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Cooperation and Rebellion</a:t>
            </a:r>
            <a:br>
              <a:rPr lang="en-US" dirty="0"/>
            </a:b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100" b="1" i="1" dirty="0"/>
              <a:t>Colonial Empires with a Difference</a:t>
            </a:r>
            <a:br>
              <a:rPr lang="en-US" sz="3100" dirty="0"/>
            </a:br>
            <a:endParaRPr lang="en-US" sz="3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33400"/>
            <a:ext cx="4495800" cy="6629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  In the new colonial empires, race was a prominent point distinguishing rulers from the ruled</a:t>
            </a:r>
          </a:p>
          <a:p>
            <a:pPr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a.  Education for colonial subjects was limited and emphasized practical matters, suitable for “primitive minds”</a:t>
            </a:r>
          </a:p>
          <a:p>
            <a:pPr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b.  Even the best-educated natives rarely made it into the upper ranks of the civil service</a:t>
            </a:r>
          </a:p>
          <a:p>
            <a:endParaRPr lang="en-US" dirty="0"/>
          </a:p>
        </p:txBody>
      </p:sp>
      <p:pic>
        <p:nvPicPr>
          <p:cNvPr id="4" name="Picture 2" descr="image, p59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32794" y="457200"/>
            <a:ext cx="4811206" cy="563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484</TotalTime>
  <Words>586</Words>
  <Application>Microsoft Office PowerPoint</Application>
  <PresentationFormat>On-screen Show (4:3)</PresentationFormat>
  <Paragraphs>537</Paragraphs>
  <Slides>30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Calibri</vt:lpstr>
      <vt:lpstr>Constantia</vt:lpstr>
      <vt:lpstr>Times New Roman</vt:lpstr>
      <vt:lpstr>Wingdings 2</vt:lpstr>
      <vt:lpstr>Flow</vt:lpstr>
      <vt:lpstr>Ways of the World: A Brief Global History  First Edition</vt:lpstr>
      <vt:lpstr>The emergence of nineteenth-century European colonial empires in Africa</vt:lpstr>
      <vt:lpstr>PowerPoint Presentation</vt:lpstr>
      <vt:lpstr>A Second Wave of European Conquests</vt:lpstr>
      <vt:lpstr>A Second Wave of European Conquests</vt:lpstr>
      <vt:lpstr>Under European Rule </vt:lpstr>
      <vt:lpstr>Under European Rule </vt:lpstr>
      <vt:lpstr>Cooperation and Rebellion </vt:lpstr>
      <vt:lpstr>Colonial Empires with a Difference </vt:lpstr>
      <vt:lpstr>Colonial Empires with a Difference </vt:lpstr>
      <vt:lpstr>Colonial Empires with a Difference</vt:lpstr>
      <vt:lpstr>Ways of Working: Comparing Colonial Economies</vt:lpstr>
      <vt:lpstr>Nineteenth-century European colonial empires in Africa and Asia were able to secure their political authority primarily</vt:lpstr>
      <vt:lpstr>Economies of Coercion: Forced Labor and the Power of the State</vt:lpstr>
      <vt:lpstr>Economies of Cash-Crop Agriculture:  The Pull of the Market</vt:lpstr>
      <vt:lpstr>Economies of Wage Labor: Working for Europeans</vt:lpstr>
      <vt:lpstr>Economies of Wage Labor: Working for Europeans</vt:lpstr>
      <vt:lpstr>Which of the following was a feature of European colonial empires in the nineteenth century that was similar to earlier imperial creations?</vt:lpstr>
      <vt:lpstr>Women and the Colonial Economy: An African Case Study </vt:lpstr>
      <vt:lpstr>Women and the Colonial Economy: An African Case Study </vt:lpstr>
      <vt:lpstr>Assessing Colonial Development</vt:lpstr>
      <vt:lpstr>Assessing Colonial Development</vt:lpstr>
      <vt:lpstr>PowerPoint Presentation</vt:lpstr>
      <vt:lpstr>Education </vt:lpstr>
      <vt:lpstr>Education </vt:lpstr>
      <vt:lpstr>Religion </vt:lpstr>
      <vt:lpstr>Religion </vt:lpstr>
      <vt:lpstr>Religion </vt:lpstr>
      <vt:lpstr>“Race” and “Tribe”</vt:lpstr>
      <vt:lpstr>Answer Key for Chapter 20</vt:lpstr>
    </vt:vector>
  </TitlesOfParts>
  <Company>Pearland ISD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Johnson, Glen</dc:creator>
  <cp:lastModifiedBy>Greg Scott</cp:lastModifiedBy>
  <cp:revision>48</cp:revision>
  <cp:lastPrinted>2015-10-22T03:18:14Z</cp:lastPrinted>
  <dcterms:created xsi:type="dcterms:W3CDTF">2012-12-18T14:06:06Z</dcterms:created>
  <dcterms:modified xsi:type="dcterms:W3CDTF">2016-04-12T16:51:35Z</dcterms:modified>
</cp:coreProperties>
</file>