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8"/>
  </p:notesMasterIdLst>
  <p:handoutMasterIdLst>
    <p:handoutMasterId r:id="rId39"/>
  </p:handoutMasterIdLst>
  <p:sldIdLst>
    <p:sldId id="257" r:id="rId2"/>
    <p:sldId id="315" r:id="rId3"/>
    <p:sldId id="258" r:id="rId4"/>
    <p:sldId id="285" r:id="rId5"/>
    <p:sldId id="345" r:id="rId6"/>
    <p:sldId id="314" r:id="rId7"/>
    <p:sldId id="316" r:id="rId8"/>
    <p:sldId id="324" r:id="rId9"/>
    <p:sldId id="325" r:id="rId10"/>
    <p:sldId id="326" r:id="rId11"/>
    <p:sldId id="317" r:id="rId12"/>
    <p:sldId id="318" r:id="rId13"/>
    <p:sldId id="319" r:id="rId14"/>
    <p:sldId id="320" r:id="rId15"/>
    <p:sldId id="323" r:id="rId16"/>
    <p:sldId id="346" r:id="rId17"/>
    <p:sldId id="349" r:id="rId18"/>
    <p:sldId id="348" r:id="rId19"/>
    <p:sldId id="347" r:id="rId20"/>
    <p:sldId id="322" r:id="rId21"/>
    <p:sldId id="329" r:id="rId22"/>
    <p:sldId id="330" r:id="rId23"/>
    <p:sldId id="339" r:id="rId24"/>
    <p:sldId id="338" r:id="rId25"/>
    <p:sldId id="331" r:id="rId26"/>
    <p:sldId id="328" r:id="rId27"/>
    <p:sldId id="332" r:id="rId28"/>
    <p:sldId id="335" r:id="rId29"/>
    <p:sldId id="334" r:id="rId30"/>
    <p:sldId id="336" r:id="rId31"/>
    <p:sldId id="337" r:id="rId32"/>
    <p:sldId id="327" r:id="rId33"/>
    <p:sldId id="341" r:id="rId34"/>
    <p:sldId id="344" r:id="rId35"/>
    <p:sldId id="333" r:id="rId36"/>
    <p:sldId id="343" r:id="rId37"/>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903" autoAdjust="0"/>
  </p:normalViewPr>
  <p:slideViewPr>
    <p:cSldViewPr>
      <p:cViewPr varScale="1">
        <p:scale>
          <a:sx n="72" d="100"/>
          <a:sy n="72" d="100"/>
        </p:scale>
        <p:origin x="1524"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B670A2F0-E48D-4E8A-AA0E-FDDBC0F67993}" type="datetimeFigureOut">
              <a:rPr lang="en-US" smtClean="0"/>
              <a:t>4/18/2016</a:t>
            </a:fld>
            <a:endParaRPr lang="en-US"/>
          </a:p>
        </p:txBody>
      </p:sp>
      <p:sp>
        <p:nvSpPr>
          <p:cNvPr id="4" name="Footer Placeholder 3"/>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r>
              <a:rPr lang="en-US"/>
              <a:t>www.glscott.org</a:t>
            </a:r>
          </a:p>
        </p:txBody>
      </p:sp>
      <p:sp>
        <p:nvSpPr>
          <p:cNvPr id="5" name="Slide Number Placeholder 4"/>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B319A63F-1E0C-4737-807C-1E1D08BCA045}" type="slidenum">
              <a:rPr lang="en-US" smtClean="0"/>
              <a:t>‹#›</a:t>
            </a:fld>
            <a:endParaRPr lang="en-US"/>
          </a:p>
        </p:txBody>
      </p:sp>
    </p:spTree>
    <p:extLst>
      <p:ext uri="{BB962C8B-B14F-4D97-AF65-F5344CB8AC3E}">
        <p14:creationId xmlns:p14="http://schemas.microsoft.com/office/powerpoint/2010/main" val="156116280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54A2821A-A186-4296-BDE8-BFBFE66571AF}" type="datetimeFigureOut">
              <a:rPr lang="en-US" smtClean="0"/>
              <a:pPr/>
              <a:t>4/18/2016</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r>
              <a:rPr lang="en-US"/>
              <a:t>www.glscott.org</a:t>
            </a:r>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5F5162FF-0560-42AD-B9D1-86B67741908D}" type="slidenum">
              <a:rPr lang="en-US" smtClean="0"/>
              <a:pPr/>
              <a:t>‹#›</a:t>
            </a:fld>
            <a:endParaRPr lang="en-US"/>
          </a:p>
        </p:txBody>
      </p:sp>
    </p:spTree>
    <p:extLst>
      <p:ext uri="{BB962C8B-B14F-4D97-AF65-F5344CB8AC3E}">
        <p14:creationId xmlns:p14="http://schemas.microsoft.com/office/powerpoint/2010/main" val="69696706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theatlantic.com/static/infocus/wwi/introduction/#img0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A35868-4F7C-4F8D-A923-1263B5C0953C}" type="slidenum">
              <a:rPr lang="en-US"/>
              <a:pPr/>
              <a:t>1</a:t>
            </a:fld>
            <a:endParaRPr lang="en-US"/>
          </a:p>
        </p:txBody>
      </p:sp>
      <p:sp>
        <p:nvSpPr>
          <p:cNvPr id="104450" name="Rectangle 2"/>
          <p:cNvSpPr>
            <a:spLocks noGrp="1" noRot="1" noChangeAspect="1" noChangeArrowheads="1"/>
          </p:cNvSpPr>
          <p:nvPr>
            <p:ph type="sldImg"/>
          </p:nvPr>
        </p:nvSpPr>
        <p:spPr bwMode="auto">
          <a:xfrm>
            <a:off x="1101725" y="698500"/>
            <a:ext cx="4654550" cy="3492500"/>
          </a:xfrm>
          <a:prstGeom prst="rect">
            <a:avLst/>
          </a:prstGeom>
          <a:solidFill>
            <a:srgbClr val="FFFFFF"/>
          </a:solidFill>
          <a:ln>
            <a:solidFill>
              <a:srgbClr val="000000"/>
            </a:solidFill>
            <a:miter lim="800000"/>
            <a:headEnd/>
            <a:tailEnd/>
          </a:ln>
        </p:spPr>
      </p:sp>
      <p:sp>
        <p:nvSpPr>
          <p:cNvPr id="104451"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
        <p:nvSpPr>
          <p:cNvPr id="2" name="Footer Placeholder 1"/>
          <p:cNvSpPr>
            <a:spLocks noGrp="1"/>
          </p:cNvSpPr>
          <p:nvPr>
            <p:ph type="ftr" sz="quarter" idx="10"/>
          </p:nvPr>
        </p:nvSpPr>
        <p:spPr/>
        <p:txBody>
          <a:bodyPr/>
          <a:lstStyle/>
          <a:p>
            <a:r>
              <a:rPr lang="en-US"/>
              <a:t>www.glscott.org</a:t>
            </a:r>
          </a:p>
        </p:txBody>
      </p:sp>
    </p:spTree>
    <p:extLst>
      <p:ext uri="{BB962C8B-B14F-4D97-AF65-F5344CB8AC3E}">
        <p14:creationId xmlns:p14="http://schemas.microsoft.com/office/powerpoint/2010/main" val="1283034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10</a:t>
            </a:fld>
            <a:endParaRPr lang="en-US"/>
          </a:p>
        </p:txBody>
      </p:sp>
    </p:spTree>
    <p:extLst>
      <p:ext uri="{BB962C8B-B14F-4D97-AF65-F5344CB8AC3E}">
        <p14:creationId xmlns:p14="http://schemas.microsoft.com/office/powerpoint/2010/main" val="2711795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11</a:t>
            </a:fld>
            <a:endParaRPr lang="en-US"/>
          </a:p>
        </p:txBody>
      </p:sp>
    </p:spTree>
    <p:extLst>
      <p:ext uri="{BB962C8B-B14F-4D97-AF65-F5344CB8AC3E}">
        <p14:creationId xmlns:p14="http://schemas.microsoft.com/office/powerpoint/2010/main" val="19869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12</a:t>
            </a:fld>
            <a:endParaRPr lang="en-US"/>
          </a:p>
        </p:txBody>
      </p:sp>
    </p:spTree>
    <p:extLst>
      <p:ext uri="{BB962C8B-B14F-4D97-AF65-F5344CB8AC3E}">
        <p14:creationId xmlns:p14="http://schemas.microsoft.com/office/powerpoint/2010/main" val="1189894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French had been falling back for 10 days, </a:t>
            </a:r>
          </a:p>
          <a:p>
            <a:r>
              <a:rPr lang="en-US" dirty="0"/>
              <a:t>Attack plan 17</a:t>
            </a:r>
          </a:p>
          <a:p>
            <a:endParaRPr lang="en-US" dirty="0"/>
          </a:p>
          <a:p>
            <a:r>
              <a:rPr lang="en-US" dirty="0"/>
              <a:t>Paris Defense Minister</a:t>
            </a:r>
            <a:r>
              <a:rPr lang="en-US" baseline="0" dirty="0"/>
              <a:t> ordered two corps to come back and defend Paris.</a:t>
            </a:r>
          </a:p>
          <a:p>
            <a:endParaRPr lang="en-US" baseline="0" dirty="0"/>
          </a:p>
          <a:p>
            <a:r>
              <a:rPr lang="en-US" baseline="0" dirty="0"/>
              <a:t>French attacked,  Germans order the left turn to relieve the pressure from the attack.</a:t>
            </a:r>
          </a:p>
          <a:p>
            <a:endParaRPr lang="en-US" baseline="0" dirty="0"/>
          </a:p>
          <a:p>
            <a:r>
              <a:rPr lang="en-US" baseline="0" dirty="0"/>
              <a:t>Left the left flank exposed,</a:t>
            </a:r>
          </a:p>
          <a:p>
            <a:endParaRPr lang="en-US" baseline="0" dirty="0"/>
          </a:p>
          <a:p>
            <a:r>
              <a:rPr lang="en-US" baseline="0" dirty="0"/>
              <a:t>Battle of the Marne</a:t>
            </a:r>
          </a:p>
          <a:p>
            <a:endParaRPr lang="en-US" baseline="0" dirty="0"/>
          </a:p>
          <a:p>
            <a:r>
              <a:rPr lang="en-US" baseline="0" dirty="0"/>
              <a:t>The next 4 years would be Trench Warfare (Battle of Attrition)</a:t>
            </a:r>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13</a:t>
            </a:fld>
            <a:endParaRPr lang="en-US"/>
          </a:p>
        </p:txBody>
      </p:sp>
    </p:spTree>
    <p:extLst>
      <p:ext uri="{BB962C8B-B14F-4D97-AF65-F5344CB8AC3E}">
        <p14:creationId xmlns:p14="http://schemas.microsoft.com/office/powerpoint/2010/main" val="3851464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14</a:t>
            </a:fld>
            <a:endParaRPr lang="en-US"/>
          </a:p>
        </p:txBody>
      </p:sp>
    </p:spTree>
    <p:extLst>
      <p:ext uri="{BB962C8B-B14F-4D97-AF65-F5344CB8AC3E}">
        <p14:creationId xmlns:p14="http://schemas.microsoft.com/office/powerpoint/2010/main" val="3698323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15</a:t>
            </a:fld>
            <a:endParaRPr lang="en-US"/>
          </a:p>
        </p:txBody>
      </p:sp>
    </p:spTree>
    <p:extLst>
      <p:ext uri="{BB962C8B-B14F-4D97-AF65-F5344CB8AC3E}">
        <p14:creationId xmlns:p14="http://schemas.microsoft.com/office/powerpoint/2010/main" val="1949547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Austro-Hungarian troops executing Serbian civilians, likely ca. 1915. Serbians suffered greatly during the war years, counting more than a million casualties by 1918, including losses in battle, mass executions, and the worst typhus epidemic in history</a:t>
            </a:r>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16</a:t>
            </a:fld>
            <a:endParaRPr lang="en-US"/>
          </a:p>
        </p:txBody>
      </p:sp>
    </p:spTree>
    <p:extLst>
      <p:ext uri="{BB962C8B-B14F-4D97-AF65-F5344CB8AC3E}">
        <p14:creationId xmlns:p14="http://schemas.microsoft.com/office/powerpoint/2010/main" val="2933263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17</a:t>
            </a:fld>
            <a:endParaRPr lang="en-US"/>
          </a:p>
        </p:txBody>
      </p:sp>
    </p:spTree>
    <p:extLst>
      <p:ext uri="{BB962C8B-B14F-4D97-AF65-F5344CB8AC3E}">
        <p14:creationId xmlns:p14="http://schemas.microsoft.com/office/powerpoint/2010/main" val="1554846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18</a:t>
            </a:fld>
            <a:endParaRPr lang="en-US"/>
          </a:p>
        </p:txBody>
      </p:sp>
    </p:spTree>
    <p:extLst>
      <p:ext uri="{BB962C8B-B14F-4D97-AF65-F5344CB8AC3E}">
        <p14:creationId xmlns:p14="http://schemas.microsoft.com/office/powerpoint/2010/main" val="3939047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19</a:t>
            </a:fld>
            <a:endParaRPr lang="en-US"/>
          </a:p>
        </p:txBody>
      </p:sp>
    </p:spTree>
    <p:extLst>
      <p:ext uri="{BB962C8B-B14F-4D97-AF65-F5344CB8AC3E}">
        <p14:creationId xmlns:p14="http://schemas.microsoft.com/office/powerpoint/2010/main" val="2767785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Nine European Sovereigns at Windsor for the funeral of King Edward VII in May of 1910, four years before the war began. Standing, from left to right: King Haakon VII of Norway, Tsar Ferdinand of Bulgaria, King Manuel II of Portugal, Kaiser Wilhelm II of the German Empire, King George I of Greece and King Albert I of Belgium. Seated, from left to right: King Alfonso XIII of Spain, King-Emperor George V of the United Kingdom and King Frederick VIII of Denmark. Within the next decade, Kaiser Wilhelm II and Tsar Ferdinand's empires would engage in bloody warfare with the nations led by King Albert I and King George V. The war was also a family affair, as Kaiser Wilhelm II was a first cousin to King George V, and an uncle to King Albert I. Of the remaining monarchs pictured, over the next decade one would be assassinated (Greece), three would keep their nations neutral (Norway, Spain, and Denmark), and two would be forced out of power by revolutions. (W. &amp; D. Downey) </a:t>
            </a:r>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2</a:t>
            </a:fld>
            <a:endParaRPr lang="en-US"/>
          </a:p>
        </p:txBody>
      </p:sp>
    </p:spTree>
    <p:extLst>
      <p:ext uri="{BB962C8B-B14F-4D97-AF65-F5344CB8AC3E}">
        <p14:creationId xmlns:p14="http://schemas.microsoft.com/office/powerpoint/2010/main" val="1748503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Tanks</a:t>
            </a:r>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20</a:t>
            </a:fld>
            <a:endParaRPr lang="en-US"/>
          </a:p>
        </p:txBody>
      </p:sp>
    </p:spTree>
    <p:extLst>
      <p:ext uri="{BB962C8B-B14F-4D97-AF65-F5344CB8AC3E}">
        <p14:creationId xmlns:p14="http://schemas.microsoft.com/office/powerpoint/2010/main" val="4188703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Surveillance technology</a:t>
            </a:r>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21</a:t>
            </a:fld>
            <a:endParaRPr lang="en-US"/>
          </a:p>
        </p:txBody>
      </p:sp>
    </p:spTree>
    <p:extLst>
      <p:ext uri="{BB962C8B-B14F-4D97-AF65-F5344CB8AC3E}">
        <p14:creationId xmlns:p14="http://schemas.microsoft.com/office/powerpoint/2010/main" val="3649349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22</a:t>
            </a:fld>
            <a:endParaRPr lang="en-US"/>
          </a:p>
        </p:txBody>
      </p:sp>
    </p:spTree>
    <p:extLst>
      <p:ext uri="{BB962C8B-B14F-4D97-AF65-F5344CB8AC3E}">
        <p14:creationId xmlns:p14="http://schemas.microsoft.com/office/powerpoint/2010/main" val="3450297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23</a:t>
            </a:fld>
            <a:endParaRPr lang="en-US"/>
          </a:p>
        </p:txBody>
      </p:sp>
    </p:spTree>
    <p:extLst>
      <p:ext uri="{BB962C8B-B14F-4D97-AF65-F5344CB8AC3E}">
        <p14:creationId xmlns:p14="http://schemas.microsoft.com/office/powerpoint/2010/main" val="185739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24</a:t>
            </a:fld>
            <a:endParaRPr lang="en-US"/>
          </a:p>
        </p:txBody>
      </p:sp>
    </p:spTree>
    <p:extLst>
      <p:ext uri="{BB962C8B-B14F-4D97-AF65-F5344CB8AC3E}">
        <p14:creationId xmlns:p14="http://schemas.microsoft.com/office/powerpoint/2010/main" val="1953170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Advanced hearing technology</a:t>
            </a:r>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25</a:t>
            </a:fld>
            <a:endParaRPr lang="en-US"/>
          </a:p>
        </p:txBody>
      </p:sp>
    </p:spTree>
    <p:extLst>
      <p:ext uri="{BB962C8B-B14F-4D97-AF65-F5344CB8AC3E}">
        <p14:creationId xmlns:p14="http://schemas.microsoft.com/office/powerpoint/2010/main" val="263689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Russian</a:t>
            </a:r>
            <a:r>
              <a:rPr lang="en-US" baseline="0" dirty="0"/>
              <a:t> Troops</a:t>
            </a:r>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26</a:t>
            </a:fld>
            <a:endParaRPr lang="en-US"/>
          </a:p>
        </p:txBody>
      </p:sp>
    </p:spTree>
    <p:extLst>
      <p:ext uri="{BB962C8B-B14F-4D97-AF65-F5344CB8AC3E}">
        <p14:creationId xmlns:p14="http://schemas.microsoft.com/office/powerpoint/2010/main" val="3734451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Airplanes</a:t>
            </a:r>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27</a:t>
            </a:fld>
            <a:endParaRPr lang="en-US"/>
          </a:p>
        </p:txBody>
      </p:sp>
    </p:spTree>
    <p:extLst>
      <p:ext uri="{BB962C8B-B14F-4D97-AF65-F5344CB8AC3E}">
        <p14:creationId xmlns:p14="http://schemas.microsoft.com/office/powerpoint/2010/main" val="559046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top</a:t>
            </a:r>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28</a:t>
            </a:fld>
            <a:endParaRPr lang="en-US"/>
          </a:p>
        </p:txBody>
      </p:sp>
    </p:spTree>
    <p:extLst>
      <p:ext uri="{BB962C8B-B14F-4D97-AF65-F5344CB8AC3E}">
        <p14:creationId xmlns:p14="http://schemas.microsoft.com/office/powerpoint/2010/main" val="2165850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29</a:t>
            </a:fld>
            <a:endParaRPr lang="en-US"/>
          </a:p>
        </p:txBody>
      </p:sp>
    </p:spTree>
    <p:extLst>
      <p:ext uri="{BB962C8B-B14F-4D97-AF65-F5344CB8AC3E}">
        <p14:creationId xmlns:p14="http://schemas.microsoft.com/office/powerpoint/2010/main" val="3430476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6A6471-9CE6-43B0-93E6-3C128371F991}" type="slidenum">
              <a:rPr lang="en-US"/>
              <a:pPr/>
              <a:t>3</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a:t>www.glscott.org</a:t>
            </a:r>
          </a:p>
        </p:txBody>
      </p:sp>
    </p:spTree>
    <p:extLst>
      <p:ext uri="{BB962C8B-B14F-4D97-AF65-F5344CB8AC3E}">
        <p14:creationId xmlns:p14="http://schemas.microsoft.com/office/powerpoint/2010/main" val="2821856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Russian</a:t>
            </a:r>
            <a:r>
              <a:rPr lang="en-US" baseline="0" dirty="0"/>
              <a:t> Troops</a:t>
            </a:r>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30</a:t>
            </a:fld>
            <a:endParaRPr lang="en-US"/>
          </a:p>
        </p:txBody>
      </p:sp>
    </p:spTree>
    <p:extLst>
      <p:ext uri="{BB962C8B-B14F-4D97-AF65-F5344CB8AC3E}">
        <p14:creationId xmlns:p14="http://schemas.microsoft.com/office/powerpoint/2010/main" val="3768130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Poison</a:t>
            </a:r>
            <a:r>
              <a:rPr lang="en-US" baseline="0" dirty="0"/>
              <a:t> Gas</a:t>
            </a:r>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31</a:t>
            </a:fld>
            <a:endParaRPr lang="en-US"/>
          </a:p>
        </p:txBody>
      </p:sp>
    </p:spTree>
    <p:extLst>
      <p:ext uri="{BB962C8B-B14F-4D97-AF65-F5344CB8AC3E}">
        <p14:creationId xmlns:p14="http://schemas.microsoft.com/office/powerpoint/2010/main" val="37820685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32</a:t>
            </a:fld>
            <a:endParaRPr lang="en-US"/>
          </a:p>
        </p:txBody>
      </p:sp>
    </p:spTree>
    <p:extLst>
      <p:ext uri="{BB962C8B-B14F-4D97-AF65-F5344CB8AC3E}">
        <p14:creationId xmlns:p14="http://schemas.microsoft.com/office/powerpoint/2010/main" val="4264222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33</a:t>
            </a:fld>
            <a:endParaRPr lang="en-US"/>
          </a:p>
        </p:txBody>
      </p:sp>
    </p:spTree>
    <p:extLst>
      <p:ext uri="{BB962C8B-B14F-4D97-AF65-F5344CB8AC3E}">
        <p14:creationId xmlns:p14="http://schemas.microsoft.com/office/powerpoint/2010/main" val="2579815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lumMod val="95000"/>
                  </a:schemeClr>
                </a:solidFill>
              </a:rPr>
              <a:t>Unrestricted submarine (U-Boat) warfare</a:t>
            </a:r>
          </a:p>
          <a:p>
            <a:r>
              <a:rPr lang="en-US" dirty="0">
                <a:solidFill>
                  <a:schemeClr val="bg1">
                    <a:lumMod val="95000"/>
                  </a:schemeClr>
                </a:solidFill>
              </a:rPr>
              <a:t>Lusitania</a:t>
            </a:r>
          </a:p>
          <a:p>
            <a:r>
              <a:rPr lang="en-US" dirty="0">
                <a:solidFill>
                  <a:schemeClr val="bg1">
                    <a:lumMod val="95000"/>
                  </a:schemeClr>
                </a:solidFill>
              </a:rPr>
              <a:t>Zimmerman Note</a:t>
            </a:r>
          </a:p>
          <a:p>
            <a:endParaRPr lang="en-US" dirty="0">
              <a:solidFill>
                <a:schemeClr val="bg1">
                  <a:lumMod val="95000"/>
                </a:schemeClr>
              </a:solidFill>
            </a:endParaRPr>
          </a:p>
          <a:p>
            <a:r>
              <a:rPr lang="en-US" dirty="0">
                <a:solidFill>
                  <a:schemeClr val="bg1">
                    <a:lumMod val="95000"/>
                  </a:schemeClr>
                </a:solidFill>
              </a:rPr>
              <a:t>Germans paid for and transported Vladimir</a:t>
            </a:r>
            <a:r>
              <a:rPr lang="en-US" baseline="0" dirty="0">
                <a:solidFill>
                  <a:schemeClr val="bg1">
                    <a:lumMod val="95000"/>
                  </a:schemeClr>
                </a:solidFill>
              </a:rPr>
              <a:t> Lenin to Russia to cause problems</a:t>
            </a:r>
            <a:endParaRPr lang="en-US" dirty="0">
              <a:solidFill>
                <a:schemeClr val="bg1">
                  <a:lumMod val="9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95000"/>
                  </a:schemeClr>
                </a:solidFill>
              </a:rPr>
              <a:t>Russia withdrew after the Communist Revolution in 1917</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95000"/>
                  </a:schemeClr>
                </a:solidFill>
              </a:rPr>
              <a:t>Successful Blockade of Germany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lumMod val="95000"/>
                </a:schemeClr>
              </a:solidFill>
            </a:endParaRPr>
          </a:p>
          <a:p>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34</a:t>
            </a:fld>
            <a:endParaRPr lang="en-US"/>
          </a:p>
        </p:txBody>
      </p:sp>
    </p:spTree>
    <p:extLst>
      <p:ext uri="{BB962C8B-B14F-4D97-AF65-F5344CB8AC3E}">
        <p14:creationId xmlns:p14="http://schemas.microsoft.com/office/powerpoint/2010/main" val="3855517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11.11</a:t>
            </a:r>
            <a:r>
              <a:rPr lang="en-US" baseline="0" dirty="0"/>
              <a:t> at 11:00 PM </a:t>
            </a:r>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35</a:t>
            </a:fld>
            <a:endParaRPr lang="en-US"/>
          </a:p>
        </p:txBody>
      </p:sp>
    </p:spTree>
    <p:extLst>
      <p:ext uri="{BB962C8B-B14F-4D97-AF65-F5344CB8AC3E}">
        <p14:creationId xmlns:p14="http://schemas.microsoft.com/office/powerpoint/2010/main" val="320535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36</a:t>
            </a:fld>
            <a:endParaRPr lang="en-US"/>
          </a:p>
        </p:txBody>
      </p:sp>
    </p:spTree>
    <p:extLst>
      <p:ext uri="{BB962C8B-B14F-4D97-AF65-F5344CB8AC3E}">
        <p14:creationId xmlns:p14="http://schemas.microsoft.com/office/powerpoint/2010/main" val="740399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Austria-Hungary</a:t>
            </a:r>
            <a:r>
              <a:rPr lang="en-US" baseline="0" dirty="0"/>
              <a:t> Empire was large and consisted of many different ethnic groups.  Trouble holding them together.</a:t>
            </a:r>
          </a:p>
          <a:p>
            <a:r>
              <a:rPr lang="en-US" baseline="0" dirty="0"/>
              <a:t>Any provocation the government was swift to take offense and swift to deal with it.  Feared a larger revolution from within.</a:t>
            </a:r>
            <a:r>
              <a:rPr lang="en-US" dirty="0"/>
              <a:t> It was the second-largest European nation next to Russia and boasted a multi-ethnic population made up of at least ten different nationalities. These included Austrian Germans, Hungarians, Czechs, Slovaks, Poles, Romanians, Italians, Croats and Bosnians among others.</a:t>
            </a:r>
          </a:p>
          <a:p>
            <a:endParaRPr lang="en-US" baseline="0" dirty="0"/>
          </a:p>
          <a:p>
            <a:r>
              <a:rPr lang="en-US" dirty="0"/>
              <a:t>The spark that started World War I was the </a:t>
            </a:r>
            <a:r>
              <a:rPr lang="en-US" baseline="0" dirty="0">
                <a:latin typeface="Times New Roman" panose="02020603050405020304" pitchFamily="18" charset="0"/>
              </a:rPr>
              <a:t>assassination of Arch Duke Ferdinand </a:t>
            </a:r>
            <a:r>
              <a:rPr lang="en-US" dirty="0"/>
              <a:t>and his wife Sophie. The assassination occurred on June 28, 1914 while Ferdinand was visiting the city of Sarajevo in the Austro-Hungarian province of Bosnia-Herzegovina.</a:t>
            </a:r>
          </a:p>
          <a:p>
            <a:r>
              <a:rPr lang="en-US" dirty="0"/>
              <a:t>Although Archduke Franz Ferdinand, the nephew of Austria's emperor and heir-apparent to the throne, was not very well liked by most, his assassination by a Serb nationalist was viewed as a great excuse to attack Austria-Hungary's troublesome neighbor, Serbia.</a:t>
            </a:r>
          </a:p>
          <a:p>
            <a:endParaRPr lang="en-US" dirty="0"/>
          </a:p>
          <a:p>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4</a:t>
            </a:fld>
            <a:endParaRPr lang="en-US"/>
          </a:p>
        </p:txBody>
      </p:sp>
    </p:spTree>
    <p:extLst>
      <p:ext uri="{BB962C8B-B14F-4D97-AF65-F5344CB8AC3E}">
        <p14:creationId xmlns:p14="http://schemas.microsoft.com/office/powerpoint/2010/main" val="9334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However</a:t>
            </a:r>
            <a:r>
              <a:rPr lang="en-US" dirty="0"/>
              <a:t>, instead of reacting quickly to the incident, Austria-Hungary made sure they had the backing of Germany, with whom they had a treaty, before they proceeded. This gave Serbia time to get the backing of Russia, with whom they had a treaty.</a:t>
            </a:r>
          </a:p>
          <a:p>
            <a:r>
              <a:rPr lang="en-US" dirty="0"/>
              <a:t>The calls for back-up didn't end there. Russia also had a treaty with France and Britain.</a:t>
            </a:r>
          </a:p>
          <a:p>
            <a:r>
              <a:rPr lang="en-US" dirty="0"/>
              <a:t>This meant that by the time Austria-Hungary officially declared war on Serbia on July 28, 1914, an entire month after the assassination, much of Europe had already become entangled in the dispute.</a:t>
            </a:r>
          </a:p>
          <a:p>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5</a:t>
            </a:fld>
            <a:endParaRPr lang="en-US"/>
          </a:p>
        </p:txBody>
      </p:sp>
    </p:spTree>
    <p:extLst>
      <p:ext uri="{BB962C8B-B14F-4D97-AF65-F5344CB8AC3E}">
        <p14:creationId xmlns:p14="http://schemas.microsoft.com/office/powerpoint/2010/main" val="3643275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effectLst/>
              </a:rPr>
              <a:t>Shortly after the assassination, Austria-Hungary issued a list of demands to Serbia, demanding they halt all anti-Austro-Hungarian activity, dissolve certain political groups, remove certain political officers, and arrest those within its borders who participated in the assassination, among other things -- with 48 hours to comply. Serbia, with the backing of their ally Russia, politely refused to fully comply, and mobilized their army. Soon after, Austria-Hungary, backed by their ally Germany, declared war on Serbia on July 28 1914. A network of treaties and alliances then kicked in, and within a month's time, Germany, Austria-Hungary, Russia, France, Britain, and Japan had all mobilized their armies and declared war. In this photo, taken in August of 1914, Prussian guard infantry in new field gray uniforms leave Berlin, Germany, heading for the front lines. Girls and women along the way greet and hand flowers to them. (AP Photo) </a:t>
            </a:r>
            <a:r>
              <a:rPr lang="en-US" dirty="0">
                <a:effectLst/>
                <a:hlinkClick r:id="rId3"/>
              </a:rPr>
              <a:t>#</a:t>
            </a:r>
            <a:r>
              <a:rPr lang="en-US" dirty="0">
                <a:effectLst/>
              </a:rPr>
              <a:t> </a:t>
            </a:r>
            <a:endParaRPr lang="en-US" dirty="0"/>
          </a:p>
          <a:p>
            <a:endParaRPr lang="en-US" dirty="0"/>
          </a:p>
          <a:p>
            <a:r>
              <a:rPr lang="en-US" dirty="0"/>
              <a:t>However, instead of reacting quickly to the incident, Austria-Hungary made sure they had the backing of Germany, with whom they had a treaty, before they proceeded. This gave Serbia time to get the backing of Russia, with whom they had a treaty.</a:t>
            </a:r>
          </a:p>
          <a:p>
            <a:endParaRPr lang="en-US" dirty="0"/>
          </a:p>
          <a:p>
            <a:r>
              <a:rPr lang="en-US" dirty="0"/>
              <a:t>The calls for back-up didn't end there. Russia also had a treaty with France and Britain.</a:t>
            </a:r>
          </a:p>
          <a:p>
            <a:r>
              <a:rPr lang="en-US" dirty="0"/>
              <a:t>This meant that by the time Austria-Hungary officially declared war on Serbia on July 28, 1914, an entire month after the assassination, much of Europe had already become entangled in the dispute.</a:t>
            </a:r>
          </a:p>
          <a:p>
            <a:endParaRPr lang="en-US" dirty="0"/>
          </a:p>
          <a:p>
            <a:r>
              <a:rPr lang="en-US" dirty="0">
                <a:latin typeface="Times New Roman" panose="02020603050405020304" pitchFamily="18" charset="0"/>
                <a:cs typeface="Times New Roman" panose="02020603050405020304" pitchFamily="18" charset="0"/>
              </a:rPr>
              <a:t>Russia wanted to be part of Europe but has always felt a little left out.</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So they wanted a cause, they decided to be the saviors of the Slavs.</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When Serbia came calling they were more than willing to back</a:t>
            </a:r>
            <a:r>
              <a:rPr lang="en-US" baseline="0" dirty="0">
                <a:latin typeface="Times New Roman" panose="02020603050405020304" pitchFamily="18" charset="0"/>
                <a:cs typeface="Times New Roman" panose="02020603050405020304" pitchFamily="18" charset="0"/>
              </a:rPr>
              <a:t> them</a:t>
            </a:r>
            <a:endParaRPr lang="en-US" dirty="0"/>
          </a:p>
          <a:p>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6</a:t>
            </a:fld>
            <a:endParaRPr lang="en-US"/>
          </a:p>
        </p:txBody>
      </p:sp>
    </p:spTree>
    <p:extLst>
      <p:ext uri="{BB962C8B-B14F-4D97-AF65-F5344CB8AC3E}">
        <p14:creationId xmlns:p14="http://schemas.microsoft.com/office/powerpoint/2010/main" val="1144341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 War</a:t>
            </a:r>
            <a:r>
              <a:rPr lang="en-US" baseline="0" dirty="0"/>
              <a:t> I was not an American war.  It does not register to Americans like the Civil War, the Revolutionary War or World War II.  </a:t>
            </a:r>
          </a:p>
          <a:p>
            <a:endParaRPr lang="en-US" baseline="0" dirty="0"/>
          </a:p>
          <a:p>
            <a:r>
              <a:rPr lang="en-US" baseline="0" dirty="0"/>
              <a:t>In Europe World War I was obviously huge and still resonates to this day.</a:t>
            </a:r>
          </a:p>
          <a:p>
            <a:endParaRPr lang="en-US" baseline="0" dirty="0"/>
          </a:p>
          <a:p>
            <a:r>
              <a:rPr lang="en-US" baseline="0" dirty="0"/>
              <a:t>The Us enter fairly late but made a huge impact at the most crucial time.</a:t>
            </a:r>
          </a:p>
          <a:p>
            <a:endParaRPr lang="en-US" baseline="0" dirty="0"/>
          </a:p>
          <a:p>
            <a:r>
              <a:rPr lang="en-US" baseline="0" dirty="0"/>
              <a:t>Russia out in 1917/transfer all German troops to the West for a decisive offensive in 1918.</a:t>
            </a:r>
          </a:p>
          <a:p>
            <a:endParaRPr lang="en-US" baseline="0" dirty="0"/>
          </a:p>
          <a:p>
            <a:r>
              <a:rPr lang="en-US" baseline="0" dirty="0"/>
              <a:t>History of competition + Industrial capacity of the Industrial Revolution + new Technology </a:t>
            </a:r>
          </a:p>
          <a:p>
            <a:endParaRPr lang="en-US" baseline="0" dirty="0"/>
          </a:p>
          <a:p>
            <a:endParaRPr lang="en-US" baseline="0" dirty="0"/>
          </a:p>
          <a:p>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7</a:t>
            </a:fld>
            <a:endParaRPr lang="en-US"/>
          </a:p>
        </p:txBody>
      </p:sp>
    </p:spTree>
    <p:extLst>
      <p:ext uri="{BB962C8B-B14F-4D97-AF65-F5344CB8AC3E}">
        <p14:creationId xmlns:p14="http://schemas.microsoft.com/office/powerpoint/2010/main" val="2275816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8</a:t>
            </a:fld>
            <a:endParaRPr lang="en-US"/>
          </a:p>
        </p:txBody>
      </p:sp>
    </p:spTree>
    <p:extLst>
      <p:ext uri="{BB962C8B-B14F-4D97-AF65-F5344CB8AC3E}">
        <p14:creationId xmlns:p14="http://schemas.microsoft.com/office/powerpoint/2010/main" val="201301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www.glscott.org</a:t>
            </a:r>
          </a:p>
        </p:txBody>
      </p:sp>
      <p:sp>
        <p:nvSpPr>
          <p:cNvPr id="5" name="Slide Number Placeholder 4"/>
          <p:cNvSpPr>
            <a:spLocks noGrp="1"/>
          </p:cNvSpPr>
          <p:nvPr>
            <p:ph type="sldNum" sz="quarter" idx="11"/>
          </p:nvPr>
        </p:nvSpPr>
        <p:spPr/>
        <p:txBody>
          <a:bodyPr/>
          <a:lstStyle/>
          <a:p>
            <a:fld id="{5F5162FF-0560-42AD-B9D1-86B67741908D}" type="slidenum">
              <a:rPr lang="en-US" smtClean="0"/>
              <a:pPr/>
              <a:t>9</a:t>
            </a:fld>
            <a:endParaRPr lang="en-US"/>
          </a:p>
        </p:txBody>
      </p:sp>
    </p:spTree>
    <p:extLst>
      <p:ext uri="{BB962C8B-B14F-4D97-AF65-F5344CB8AC3E}">
        <p14:creationId xmlns:p14="http://schemas.microsoft.com/office/powerpoint/2010/main" val="3715985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1F2F60B-7693-4C2F-86F7-86775AB66D15}" type="datetimeFigureOut">
              <a:rPr lang="en-US" smtClean="0"/>
              <a:pPr/>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0957E-DB23-4103-B8EC-9044B9D42121}" type="slidenum">
              <a:rPr lang="en-US" smtClean="0"/>
              <a:pPr/>
              <a:t>‹#›</a:t>
            </a:fld>
            <a:endParaRPr lang="en-US"/>
          </a:p>
        </p:txBody>
      </p:sp>
    </p:spTree>
    <p:extLst>
      <p:ext uri="{BB962C8B-B14F-4D97-AF65-F5344CB8AC3E}">
        <p14:creationId xmlns:p14="http://schemas.microsoft.com/office/powerpoint/2010/main" val="577319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2F60B-7693-4C2F-86F7-86775AB66D15}" type="datetimeFigureOut">
              <a:rPr lang="en-US" smtClean="0"/>
              <a:pPr/>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0957E-DB23-4103-B8EC-9044B9D42121}" type="slidenum">
              <a:rPr lang="en-US" smtClean="0"/>
              <a:pPr/>
              <a:t>‹#›</a:t>
            </a:fld>
            <a:endParaRPr lang="en-US"/>
          </a:p>
        </p:txBody>
      </p:sp>
    </p:spTree>
    <p:extLst>
      <p:ext uri="{BB962C8B-B14F-4D97-AF65-F5344CB8AC3E}">
        <p14:creationId xmlns:p14="http://schemas.microsoft.com/office/powerpoint/2010/main" val="1740711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2F60B-7693-4C2F-86F7-86775AB66D15}" type="datetimeFigureOut">
              <a:rPr lang="en-US" smtClean="0"/>
              <a:pPr/>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0957E-DB23-4103-B8EC-9044B9D42121}" type="slidenum">
              <a:rPr lang="en-US" smtClean="0"/>
              <a:pPr/>
              <a:t>‹#›</a:t>
            </a:fld>
            <a:endParaRPr lang="en-US"/>
          </a:p>
        </p:txBody>
      </p:sp>
    </p:spTree>
    <p:extLst>
      <p:ext uri="{BB962C8B-B14F-4D97-AF65-F5344CB8AC3E}">
        <p14:creationId xmlns:p14="http://schemas.microsoft.com/office/powerpoint/2010/main" val="2346247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2F60B-7693-4C2F-86F7-86775AB66D15}" type="datetimeFigureOut">
              <a:rPr lang="en-US" smtClean="0"/>
              <a:pPr/>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0957E-DB23-4103-B8EC-9044B9D42121}" type="slidenum">
              <a:rPr lang="en-US" smtClean="0"/>
              <a:pPr/>
              <a:t>‹#›</a:t>
            </a:fld>
            <a:endParaRPr lang="en-US"/>
          </a:p>
        </p:txBody>
      </p:sp>
    </p:spTree>
    <p:extLst>
      <p:ext uri="{BB962C8B-B14F-4D97-AF65-F5344CB8AC3E}">
        <p14:creationId xmlns:p14="http://schemas.microsoft.com/office/powerpoint/2010/main" val="1702852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F2F60B-7693-4C2F-86F7-86775AB66D15}" type="datetimeFigureOut">
              <a:rPr lang="en-US" smtClean="0"/>
              <a:pPr/>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0957E-DB23-4103-B8EC-9044B9D42121}" type="slidenum">
              <a:rPr lang="en-US" smtClean="0"/>
              <a:pPr/>
              <a:t>‹#›</a:t>
            </a:fld>
            <a:endParaRPr lang="en-US"/>
          </a:p>
        </p:txBody>
      </p:sp>
    </p:spTree>
    <p:extLst>
      <p:ext uri="{BB962C8B-B14F-4D97-AF65-F5344CB8AC3E}">
        <p14:creationId xmlns:p14="http://schemas.microsoft.com/office/powerpoint/2010/main" val="1801951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F2F60B-7693-4C2F-86F7-86775AB66D15}" type="datetimeFigureOut">
              <a:rPr lang="en-US" smtClean="0"/>
              <a:pPr/>
              <a:t>4/18/2016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0957E-DB23-4103-B8EC-9044B9D42121}" type="slidenum">
              <a:rPr lang="en-US" smtClean="0"/>
              <a:pPr/>
              <a:t>‹#›</a:t>
            </a:fld>
            <a:endParaRPr lang="en-US"/>
          </a:p>
        </p:txBody>
      </p:sp>
    </p:spTree>
    <p:extLst>
      <p:ext uri="{BB962C8B-B14F-4D97-AF65-F5344CB8AC3E}">
        <p14:creationId xmlns:p14="http://schemas.microsoft.com/office/powerpoint/2010/main" val="2034477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F2F60B-7693-4C2F-86F7-86775AB66D15}" type="datetimeFigureOut">
              <a:rPr lang="en-US" smtClean="0"/>
              <a:pPr/>
              <a:t>4/18/2016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D0957E-DB23-4103-B8EC-9044B9D42121}" type="slidenum">
              <a:rPr lang="en-US" smtClean="0"/>
              <a:pPr/>
              <a:t>‹#›</a:t>
            </a:fld>
            <a:endParaRPr lang="en-US"/>
          </a:p>
        </p:txBody>
      </p:sp>
    </p:spTree>
    <p:extLst>
      <p:ext uri="{BB962C8B-B14F-4D97-AF65-F5344CB8AC3E}">
        <p14:creationId xmlns:p14="http://schemas.microsoft.com/office/powerpoint/2010/main" val="2708137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F2F60B-7693-4C2F-86F7-86775AB66D15}" type="datetimeFigureOut">
              <a:rPr lang="en-US" smtClean="0"/>
              <a:pPr/>
              <a:t>4/18/2016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D0957E-DB23-4103-B8EC-9044B9D42121}" type="slidenum">
              <a:rPr lang="en-US" smtClean="0"/>
              <a:pPr/>
              <a:t>‹#›</a:t>
            </a:fld>
            <a:endParaRPr lang="en-US"/>
          </a:p>
        </p:txBody>
      </p:sp>
    </p:spTree>
    <p:extLst>
      <p:ext uri="{BB962C8B-B14F-4D97-AF65-F5344CB8AC3E}">
        <p14:creationId xmlns:p14="http://schemas.microsoft.com/office/powerpoint/2010/main" val="2273284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F2F60B-7693-4C2F-86F7-86775AB66D15}" type="datetimeFigureOut">
              <a:rPr lang="en-US" smtClean="0"/>
              <a:pPr/>
              <a:t>4/18/2016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D0957E-DB23-4103-B8EC-9044B9D42121}" type="slidenum">
              <a:rPr lang="en-US" smtClean="0"/>
              <a:pPr/>
              <a:t>‹#›</a:t>
            </a:fld>
            <a:endParaRPr lang="en-US"/>
          </a:p>
        </p:txBody>
      </p:sp>
    </p:spTree>
    <p:extLst>
      <p:ext uri="{BB962C8B-B14F-4D97-AF65-F5344CB8AC3E}">
        <p14:creationId xmlns:p14="http://schemas.microsoft.com/office/powerpoint/2010/main" val="455122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1F2F60B-7693-4C2F-86F7-86775AB66D15}" type="datetimeFigureOut">
              <a:rPr lang="en-US" smtClean="0"/>
              <a:pPr/>
              <a:t>4/18/2016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0957E-DB23-4103-B8EC-9044B9D42121}" type="slidenum">
              <a:rPr lang="en-US" smtClean="0"/>
              <a:pPr/>
              <a:t>‹#›</a:t>
            </a:fld>
            <a:endParaRPr lang="en-US"/>
          </a:p>
        </p:txBody>
      </p:sp>
    </p:spTree>
    <p:extLst>
      <p:ext uri="{BB962C8B-B14F-4D97-AF65-F5344CB8AC3E}">
        <p14:creationId xmlns:p14="http://schemas.microsoft.com/office/powerpoint/2010/main" val="3463407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1F2F60B-7693-4C2F-86F7-86775AB66D15}" type="datetimeFigureOut">
              <a:rPr lang="en-US" smtClean="0"/>
              <a:pPr/>
              <a:t>4/18/2016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0957E-DB23-4103-B8EC-9044B9D42121}" type="slidenum">
              <a:rPr lang="en-US" smtClean="0"/>
              <a:pPr/>
              <a:t>‹#›</a:t>
            </a:fld>
            <a:endParaRPr lang="en-US"/>
          </a:p>
        </p:txBody>
      </p:sp>
    </p:spTree>
    <p:extLst>
      <p:ext uri="{BB962C8B-B14F-4D97-AF65-F5344CB8AC3E}">
        <p14:creationId xmlns:p14="http://schemas.microsoft.com/office/powerpoint/2010/main" val="706212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1F2F60B-7693-4C2F-86F7-86775AB66D15}" type="datetimeFigureOut">
              <a:rPr lang="en-US" smtClean="0"/>
              <a:pPr/>
              <a:t>4/18/2016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BD0957E-DB23-4103-B8EC-9044B9D42121}" type="slidenum">
              <a:rPr lang="en-US" smtClean="0"/>
              <a:pPr/>
              <a:t>‹#›</a:t>
            </a:fld>
            <a:endParaRPr lang="en-US"/>
          </a:p>
        </p:txBody>
      </p:sp>
    </p:spTree>
    <p:extLst>
      <p:ext uri="{BB962C8B-B14F-4D97-AF65-F5344CB8AC3E}">
        <p14:creationId xmlns:p14="http://schemas.microsoft.com/office/powerpoint/2010/main" val="11993219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304800" y="1524000"/>
            <a:ext cx="8534400" cy="2590800"/>
          </a:xfrm>
        </p:spPr>
        <p:txBody>
          <a:bodyPr/>
          <a:lstStyle/>
          <a:p>
            <a:r>
              <a:rPr lang="en-US" sz="4500" b="1" dirty="0">
                <a:solidFill>
                  <a:schemeClr val="tx1"/>
                </a:solidFill>
                <a:latin typeface="Times New Roman" panose="02020603050405020304" pitchFamily="18" charset="0"/>
                <a:cs typeface="Times New Roman" panose="02020603050405020304" pitchFamily="18" charset="0"/>
              </a:rPr>
              <a:t>Ways of the World:</a:t>
            </a:r>
            <a:br>
              <a:rPr lang="en-US" sz="4500" b="1" dirty="0">
                <a:solidFill>
                  <a:schemeClr val="tx1"/>
                </a:solidFill>
                <a:latin typeface="Times New Roman" panose="02020603050405020304" pitchFamily="18" charset="0"/>
                <a:cs typeface="Times New Roman" panose="02020603050405020304" pitchFamily="18" charset="0"/>
              </a:rPr>
            </a:br>
            <a:r>
              <a:rPr lang="en-US" sz="4500" b="1" dirty="0">
                <a:solidFill>
                  <a:schemeClr val="tx1"/>
                </a:solidFill>
                <a:latin typeface="Times New Roman" panose="02020603050405020304" pitchFamily="18" charset="0"/>
                <a:cs typeface="Times New Roman" panose="02020603050405020304" pitchFamily="18" charset="0"/>
              </a:rPr>
              <a:t>A Brief Global History</a:t>
            </a:r>
            <a:br>
              <a:rPr lang="en-US" sz="4500" b="1" dirty="0">
                <a:solidFill>
                  <a:schemeClr val="tx1"/>
                </a:solidFill>
                <a:latin typeface="Times New Roman" panose="02020603050405020304" pitchFamily="18" charset="0"/>
                <a:cs typeface="Times New Roman" panose="02020603050405020304" pitchFamily="18" charset="0"/>
              </a:rPr>
            </a:br>
            <a:r>
              <a:rPr lang="en-US" sz="4500" b="1" dirty="0">
                <a:solidFill>
                  <a:schemeClr val="tx1"/>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First Edition</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02403" name="Rectangle 3"/>
          <p:cNvSpPr>
            <a:spLocks noGrp="1" noChangeArrowheads="1"/>
          </p:cNvSpPr>
          <p:nvPr>
            <p:ph type="subTitle" idx="1"/>
          </p:nvPr>
        </p:nvSpPr>
        <p:spPr>
          <a:xfrm>
            <a:off x="152400" y="4114800"/>
            <a:ext cx="8839200" cy="2209800"/>
          </a:xfrm>
        </p:spPr>
        <p:txBody>
          <a:bodyPr/>
          <a:lstStyle/>
          <a:p>
            <a:pPr>
              <a:lnSpc>
                <a:spcPct val="90000"/>
              </a:lnSpc>
            </a:pPr>
            <a:r>
              <a:rPr lang="en-US" b="1" i="1" dirty="0">
                <a:latin typeface="Times New Roman" panose="02020603050405020304" pitchFamily="18" charset="0"/>
                <a:cs typeface="Times New Roman" panose="02020603050405020304" pitchFamily="18" charset="0"/>
              </a:rPr>
              <a:t>CHAPTER XXI</a:t>
            </a:r>
            <a:endParaRPr lang="en-US" i="1" dirty="0">
              <a:latin typeface="Times New Roman" panose="02020603050405020304" pitchFamily="18" charset="0"/>
              <a:cs typeface="Times New Roman" panose="02020603050405020304" pitchFamily="18" charset="0"/>
            </a:endParaRPr>
          </a:p>
          <a:p>
            <a:pPr>
              <a:lnSpc>
                <a:spcPct val="90000"/>
              </a:lnSpc>
            </a:pPr>
            <a:r>
              <a:rPr lang="en-US" dirty="0">
                <a:latin typeface="Times New Roman" panose="02020603050405020304" pitchFamily="18" charset="0"/>
                <a:cs typeface="Times New Roman" panose="02020603050405020304" pitchFamily="18" charset="0"/>
              </a:rPr>
              <a:t>The Collapse and Recovery of Europe</a:t>
            </a:r>
          </a:p>
          <a:p>
            <a:pPr>
              <a:lnSpc>
                <a:spcPct val="90000"/>
              </a:lnSpc>
            </a:pPr>
            <a:r>
              <a:rPr lang="en-US" sz="2800" dirty="0">
                <a:latin typeface="Times New Roman" panose="02020603050405020304" pitchFamily="18" charset="0"/>
                <a:cs typeface="Times New Roman" panose="02020603050405020304" pitchFamily="18" charset="0"/>
              </a:rPr>
              <a:t>1914–1970s</a:t>
            </a:r>
            <a:endParaRPr lang="en-US" dirty="0">
              <a:latin typeface="Times New Roman" panose="02020603050405020304" pitchFamily="18" charset="0"/>
              <a:cs typeface="Times New Roman" panose="02020603050405020304" pitchFamily="18" charset="0"/>
            </a:endParaRPr>
          </a:p>
        </p:txBody>
      </p:sp>
      <p:sp>
        <p:nvSpPr>
          <p:cNvPr id="102405" name="Text Box 5"/>
          <p:cNvSpPr txBox="1">
            <a:spLocks noChangeArrowheads="1"/>
          </p:cNvSpPr>
          <p:nvPr/>
        </p:nvSpPr>
        <p:spPr bwMode="auto">
          <a:xfrm>
            <a:off x="419100" y="762000"/>
            <a:ext cx="8305800" cy="369332"/>
          </a:xfrm>
          <a:prstGeom prst="rect">
            <a:avLst/>
          </a:prstGeom>
          <a:noFill/>
          <a:ln w="9525">
            <a:noFill/>
            <a:miter lim="800000"/>
            <a:headEnd/>
            <a:tailEnd/>
          </a:ln>
          <a:effectLst/>
        </p:spPr>
        <p:txBody>
          <a:bodyPr>
            <a:spAutoFit/>
          </a:bodyPr>
          <a:lstStyle/>
          <a:p>
            <a:pPr algn="ctr">
              <a:spcBef>
                <a:spcPct val="50000"/>
              </a:spcBef>
            </a:pPr>
            <a:r>
              <a:rPr lang="en-US" dirty="0">
                <a:latin typeface="Times New Roman" panose="02020603050405020304" pitchFamily="18" charset="0"/>
                <a:cs typeface="Times New Roman" panose="02020603050405020304" pitchFamily="18" charset="0"/>
              </a:rPr>
              <a:t>Robert W. </a:t>
            </a:r>
            <a:r>
              <a:rPr lang="en-US" dirty="0" err="1">
                <a:latin typeface="Times New Roman" panose="02020603050405020304" pitchFamily="18" charset="0"/>
                <a:cs typeface="Times New Roman" panose="02020603050405020304" pitchFamily="18" charset="0"/>
              </a:rPr>
              <a:t>Strayer</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75" y="357187"/>
            <a:ext cx="8096250" cy="6143625"/>
          </a:xfrm>
          <a:prstGeom prst="rect">
            <a:avLst/>
          </a:prstGeom>
        </p:spPr>
      </p:pic>
    </p:spTree>
    <p:extLst>
      <p:ext uri="{BB962C8B-B14F-4D97-AF65-F5344CB8AC3E}">
        <p14:creationId xmlns:p14="http://schemas.microsoft.com/office/powerpoint/2010/main" val="1420139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65126"/>
            <a:ext cx="8724900" cy="5816600"/>
          </a:xfrm>
          <a:prstGeom prst="rect">
            <a:avLst/>
          </a:prstGeom>
        </p:spPr>
      </p:pic>
    </p:spTree>
    <p:extLst>
      <p:ext uri="{BB962C8B-B14F-4D97-AF65-F5344CB8AC3E}">
        <p14:creationId xmlns:p14="http://schemas.microsoft.com/office/powerpoint/2010/main" val="1755395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 y="228600"/>
            <a:ext cx="8496300" cy="5664200"/>
          </a:xfrm>
          <a:prstGeom prst="rect">
            <a:avLst/>
          </a:prstGeom>
        </p:spPr>
      </p:pic>
    </p:spTree>
    <p:extLst>
      <p:ext uri="{BB962C8B-B14F-4D97-AF65-F5344CB8AC3E}">
        <p14:creationId xmlns:p14="http://schemas.microsoft.com/office/powerpoint/2010/main" val="485456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54769"/>
            <a:ext cx="9296400" cy="6197600"/>
          </a:xfrm>
          <a:prstGeom prst="rect">
            <a:avLst/>
          </a:prstGeom>
        </p:spPr>
      </p:pic>
    </p:spTree>
    <p:extLst>
      <p:ext uri="{BB962C8B-B14F-4D97-AF65-F5344CB8AC3E}">
        <p14:creationId xmlns:p14="http://schemas.microsoft.com/office/powerpoint/2010/main" val="432479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511552"/>
            <a:ext cx="5978536" cy="449884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1" y="228600"/>
            <a:ext cx="7454717" cy="5410200"/>
          </a:xfrm>
          <a:prstGeom prst="rect">
            <a:avLst/>
          </a:prstGeom>
        </p:spPr>
      </p:pic>
    </p:spTree>
    <p:extLst>
      <p:ext uri="{BB962C8B-B14F-4D97-AF65-F5344CB8AC3E}">
        <p14:creationId xmlns:p14="http://schemas.microsoft.com/office/powerpoint/2010/main" val="306692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360"/>
                                          </p:val>
                                        </p:tav>
                                        <p:tav tm="100000">
                                          <p:val>
                                            <p:fltVal val="0"/>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4010"/>
            <a:ext cx="9144000" cy="6429979"/>
          </a:xfrm>
          <a:prstGeom prst="rect">
            <a:avLst/>
          </a:prstGeom>
        </p:spPr>
      </p:pic>
    </p:spTree>
    <p:extLst>
      <p:ext uri="{BB962C8B-B14F-4D97-AF65-F5344CB8AC3E}">
        <p14:creationId xmlns:p14="http://schemas.microsoft.com/office/powerpoint/2010/main" val="4229320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892"/>
            <a:ext cx="9144000" cy="6196215"/>
          </a:xfrm>
          <a:prstGeom prst="rect">
            <a:avLst/>
          </a:prstGeom>
        </p:spPr>
      </p:pic>
    </p:spTree>
    <p:extLst>
      <p:ext uri="{BB962C8B-B14F-4D97-AF65-F5344CB8AC3E}">
        <p14:creationId xmlns:p14="http://schemas.microsoft.com/office/powerpoint/2010/main" val="1617167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0562"/>
            <a:ext cx="9144000" cy="6276876"/>
          </a:xfrm>
          <a:prstGeom prst="rect">
            <a:avLst/>
          </a:prstGeom>
        </p:spPr>
      </p:pic>
    </p:spTree>
    <p:extLst>
      <p:ext uri="{BB962C8B-B14F-4D97-AF65-F5344CB8AC3E}">
        <p14:creationId xmlns:p14="http://schemas.microsoft.com/office/powerpoint/2010/main" val="2668203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0530"/>
            <a:ext cx="9144000" cy="5396940"/>
          </a:xfrm>
          <a:prstGeom prst="rect">
            <a:avLst/>
          </a:prstGeom>
        </p:spPr>
      </p:pic>
    </p:spTree>
    <p:extLst>
      <p:ext uri="{BB962C8B-B14F-4D97-AF65-F5344CB8AC3E}">
        <p14:creationId xmlns:p14="http://schemas.microsoft.com/office/powerpoint/2010/main" val="3863651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5896"/>
            <a:ext cx="9144000" cy="6306207"/>
          </a:xfrm>
          <a:prstGeom prst="rect">
            <a:avLst/>
          </a:prstGeom>
        </p:spPr>
      </p:pic>
    </p:spTree>
    <p:extLst>
      <p:ext uri="{BB962C8B-B14F-4D97-AF65-F5344CB8AC3E}">
        <p14:creationId xmlns:p14="http://schemas.microsoft.com/office/powerpoint/2010/main" val="1843684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8534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6" name="Title 5"/>
          <p:cNvSpPr>
            <a:spLocks noGrp="1"/>
          </p:cNvSpPr>
          <p:nvPr>
            <p:ph type="title"/>
          </p:nvPr>
        </p:nvSpPr>
        <p:spPr/>
        <p:txBody>
          <a:bodyPr/>
          <a:lstStyle/>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488"/>
            <a:ext cx="9144000" cy="6669024"/>
          </a:xfrm>
          <a:prstGeom prst="rect">
            <a:avLst/>
          </a:prstGeom>
        </p:spPr>
      </p:pic>
    </p:spTree>
    <p:extLst>
      <p:ext uri="{BB962C8B-B14F-4D97-AF65-F5344CB8AC3E}">
        <p14:creationId xmlns:p14="http://schemas.microsoft.com/office/powerpoint/2010/main" val="1834125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700"/>
            <a:ext cx="9144000" cy="6324600"/>
          </a:xfrm>
          <a:prstGeom prst="rect">
            <a:avLst/>
          </a:prstGeom>
        </p:spPr>
      </p:pic>
    </p:spTree>
    <p:extLst>
      <p:ext uri="{BB962C8B-B14F-4D97-AF65-F5344CB8AC3E}">
        <p14:creationId xmlns:p14="http://schemas.microsoft.com/office/powerpoint/2010/main" val="4284429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4897"/>
            <a:ext cx="9144000" cy="6328205"/>
          </a:xfrm>
          <a:prstGeom prst="rect">
            <a:avLst/>
          </a:prstGeom>
        </p:spPr>
      </p:pic>
    </p:spTree>
    <p:extLst>
      <p:ext uri="{BB962C8B-B14F-4D97-AF65-F5344CB8AC3E}">
        <p14:creationId xmlns:p14="http://schemas.microsoft.com/office/powerpoint/2010/main" val="2261918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141" y="0"/>
            <a:ext cx="5889718" cy="6858000"/>
          </a:xfrm>
          <a:prstGeom prst="rect">
            <a:avLst/>
          </a:prstGeom>
        </p:spPr>
      </p:pic>
    </p:spTree>
    <p:extLst>
      <p:ext uri="{BB962C8B-B14F-4D97-AF65-F5344CB8AC3E}">
        <p14:creationId xmlns:p14="http://schemas.microsoft.com/office/powerpoint/2010/main" val="3266898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8819" y="76200"/>
            <a:ext cx="3598581" cy="6999591"/>
          </a:xfrm>
          <a:prstGeom prst="rect">
            <a:avLst/>
          </a:prstGeom>
        </p:spPr>
      </p:pic>
    </p:spTree>
    <p:extLst>
      <p:ext uri="{BB962C8B-B14F-4D97-AF65-F5344CB8AC3E}">
        <p14:creationId xmlns:p14="http://schemas.microsoft.com/office/powerpoint/2010/main" val="3563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362355"/>
            <a:ext cx="5619750" cy="6648045"/>
          </a:xfrm>
          <a:prstGeom prst="rect">
            <a:avLst/>
          </a:prstGeom>
        </p:spPr>
      </p:pic>
    </p:spTree>
    <p:extLst>
      <p:ext uri="{BB962C8B-B14F-4D97-AF65-F5344CB8AC3E}">
        <p14:creationId xmlns:p14="http://schemas.microsoft.com/office/powerpoint/2010/main" val="3632907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403" y="838200"/>
            <a:ext cx="8945542" cy="5710238"/>
          </a:xfrm>
          <a:prstGeom prst="rect">
            <a:avLst/>
          </a:prstGeom>
        </p:spPr>
      </p:pic>
    </p:spTree>
    <p:extLst>
      <p:ext uri="{BB962C8B-B14F-4D97-AF65-F5344CB8AC3E}">
        <p14:creationId xmlns:p14="http://schemas.microsoft.com/office/powerpoint/2010/main" val="4180561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828"/>
            <a:ext cx="9144000" cy="6094344"/>
          </a:xfrm>
          <a:prstGeom prst="rect">
            <a:avLst/>
          </a:prstGeom>
        </p:spPr>
      </p:pic>
    </p:spTree>
    <p:extLst>
      <p:ext uri="{BB962C8B-B14F-4D97-AF65-F5344CB8AC3E}">
        <p14:creationId xmlns:p14="http://schemas.microsoft.com/office/powerpoint/2010/main" val="4177312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163" y="0"/>
            <a:ext cx="5591673" cy="6858000"/>
          </a:xfrm>
          <a:prstGeom prst="rect">
            <a:avLst/>
          </a:prstGeom>
        </p:spPr>
      </p:pic>
    </p:spTree>
    <p:extLst>
      <p:ext uri="{BB962C8B-B14F-4D97-AF65-F5344CB8AC3E}">
        <p14:creationId xmlns:p14="http://schemas.microsoft.com/office/powerpoint/2010/main" val="2487476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112"/>
            <a:ext cx="9144000" cy="6677776"/>
          </a:xfrm>
          <a:prstGeom prst="rect">
            <a:avLst/>
          </a:prstGeom>
        </p:spPr>
      </p:pic>
    </p:spTree>
    <p:extLst>
      <p:ext uri="{BB962C8B-B14F-4D97-AF65-F5344CB8AC3E}">
        <p14:creationId xmlns:p14="http://schemas.microsoft.com/office/powerpoint/2010/main" val="2050907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82" y="76200"/>
            <a:ext cx="8339235" cy="5448300"/>
          </a:xfrm>
          <a:prstGeom prst="rect">
            <a:avLst/>
          </a:prstGeom>
        </p:spPr>
      </p:pic>
    </p:spTree>
    <p:extLst>
      <p:ext uri="{BB962C8B-B14F-4D97-AF65-F5344CB8AC3E}">
        <p14:creationId xmlns:p14="http://schemas.microsoft.com/office/powerpoint/2010/main" val="741562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idx="1"/>
          </p:nvPr>
        </p:nvSpPr>
        <p:spPr>
          <a:xfrm>
            <a:off x="381000" y="609600"/>
            <a:ext cx="8382000" cy="3124200"/>
          </a:xfrm>
        </p:spPr>
        <p:txBody>
          <a:bodyPr>
            <a:normAutofit/>
          </a:bodyPr>
          <a:lstStyle/>
          <a:p>
            <a:pPr algn="ctr">
              <a:buFontTx/>
              <a:buNone/>
            </a:pPr>
            <a:r>
              <a:rPr lang="en-US" sz="3200" b="1" i="1" dirty="0">
                <a:latin typeface="Century" panose="02040604050505020304" pitchFamily="18" charset="0"/>
              </a:rPr>
              <a:t>The First World War: </a:t>
            </a:r>
          </a:p>
          <a:p>
            <a:pPr algn="ctr">
              <a:buFontTx/>
              <a:buNone/>
            </a:pPr>
            <a:r>
              <a:rPr lang="en-US" sz="3200" b="1" i="1" dirty="0">
                <a:latin typeface="Century" panose="02040604050505020304" pitchFamily="18" charset="0"/>
              </a:rPr>
              <a:t>European Civilization in Crisis, 1914–1918</a:t>
            </a:r>
          </a:p>
        </p:txBody>
      </p:sp>
      <p:pic>
        <p:nvPicPr>
          <p:cNvPr id="3" name="Picture 2" descr="map 21-1"/>
          <p:cNvPicPr>
            <a:picLocks noChangeAspect="1" noChangeArrowheads="1"/>
          </p:cNvPicPr>
          <p:nvPr/>
        </p:nvPicPr>
        <p:blipFill>
          <a:blip r:embed="rId3" cstate="print"/>
          <a:srcRect/>
          <a:stretch>
            <a:fillRect/>
          </a:stretch>
        </p:blipFill>
        <p:spPr bwMode="auto">
          <a:xfrm>
            <a:off x="1676400" y="1828800"/>
            <a:ext cx="5867400" cy="3688142"/>
          </a:xfrm>
          <a:prstGeom prst="rect">
            <a:avLst/>
          </a:prstGeom>
          <a:noFill/>
          <a:ln w="9525">
            <a:noFill/>
            <a:miter lim="800000"/>
            <a:headEnd/>
            <a:tailEnd/>
          </a:ln>
          <a:effectLst/>
        </p:spPr>
      </p:pic>
      <p:sp>
        <p:nvSpPr>
          <p:cNvPr id="4" name="Rectangle 3"/>
          <p:cNvSpPr/>
          <p:nvPr/>
        </p:nvSpPr>
        <p:spPr>
          <a:xfrm>
            <a:off x="0" y="5638800"/>
            <a:ext cx="9144000" cy="646331"/>
          </a:xfrm>
          <a:prstGeom prst="rect">
            <a:avLst/>
          </a:prstGeom>
        </p:spPr>
        <p:txBody>
          <a:bodyPr wrap="square">
            <a:spAutoFit/>
          </a:bodyPr>
          <a:lstStyle/>
          <a:p>
            <a:r>
              <a:rPr lang="en-US" dirty="0"/>
              <a:t>A.  By 1900, Europeans, or people of European ancestry, controlled most other peoples of the world.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7" y="357728"/>
            <a:ext cx="8897724" cy="5883274"/>
          </a:xfrm>
          <a:prstGeom prst="rect">
            <a:avLst/>
          </a:prstGeom>
        </p:spPr>
      </p:pic>
    </p:spTree>
    <p:extLst>
      <p:ext uri="{BB962C8B-B14F-4D97-AF65-F5344CB8AC3E}">
        <p14:creationId xmlns:p14="http://schemas.microsoft.com/office/powerpoint/2010/main" val="3558779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712" y="571500"/>
            <a:ext cx="5362575" cy="5715000"/>
          </a:xfrm>
          <a:prstGeom prst="rect">
            <a:avLst/>
          </a:prstGeom>
        </p:spPr>
      </p:pic>
    </p:spTree>
    <p:extLst>
      <p:ext uri="{BB962C8B-B14F-4D97-AF65-F5344CB8AC3E}">
        <p14:creationId xmlns:p14="http://schemas.microsoft.com/office/powerpoint/2010/main" val="1182162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52" y="152400"/>
            <a:ext cx="8734833" cy="5513863"/>
          </a:xfrm>
          <a:prstGeom prst="rect">
            <a:avLst/>
          </a:prstGeom>
        </p:spPr>
      </p:pic>
    </p:spTree>
    <p:extLst>
      <p:ext uri="{BB962C8B-B14F-4D97-AF65-F5344CB8AC3E}">
        <p14:creationId xmlns:p14="http://schemas.microsoft.com/office/powerpoint/2010/main" val="769166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1" y="183925"/>
            <a:ext cx="3200400" cy="2397211"/>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992" y="152400"/>
            <a:ext cx="3014133" cy="2133600"/>
          </a:xfrm>
          <a:prstGeom prst="rect">
            <a:avLst/>
          </a:prstGeom>
        </p:spPr>
      </p:pic>
      <p:sp>
        <p:nvSpPr>
          <p:cNvPr id="6" name="TextBox 5"/>
          <p:cNvSpPr txBox="1"/>
          <p:nvPr/>
        </p:nvSpPr>
        <p:spPr>
          <a:xfrm>
            <a:off x="6290559" y="2396748"/>
            <a:ext cx="2647584" cy="523220"/>
          </a:xfrm>
          <a:prstGeom prst="rect">
            <a:avLst/>
          </a:prstGeom>
          <a:noFill/>
        </p:spPr>
        <p:txBody>
          <a:bodyPr wrap="none" rtlCol="0">
            <a:spAutoFit/>
          </a:bodyPr>
          <a:lstStyle/>
          <a:p>
            <a:r>
              <a:rPr lang="en-US" sz="2800" b="1" dirty="0">
                <a:solidFill>
                  <a:srgbClr val="FF0000"/>
                </a:solidFill>
              </a:rPr>
              <a:t>No Man’s Land…</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657600"/>
            <a:ext cx="3543300" cy="2220801"/>
          </a:xfrm>
          <a:prstGeom prst="rect">
            <a:avLst/>
          </a:prstGeom>
        </p:spPr>
      </p:pic>
      <p:sp>
        <p:nvSpPr>
          <p:cNvPr id="8" name="TextBox 7"/>
          <p:cNvSpPr txBox="1"/>
          <p:nvPr/>
        </p:nvSpPr>
        <p:spPr>
          <a:xfrm>
            <a:off x="639596" y="5910590"/>
            <a:ext cx="2568908" cy="523220"/>
          </a:xfrm>
          <a:prstGeom prst="rect">
            <a:avLst/>
          </a:prstGeom>
          <a:noFill/>
        </p:spPr>
        <p:txBody>
          <a:bodyPr wrap="none" rtlCol="0">
            <a:spAutoFit/>
          </a:bodyPr>
          <a:lstStyle/>
          <a:p>
            <a:r>
              <a:rPr lang="en-US" sz="2800" b="1" dirty="0">
                <a:solidFill>
                  <a:srgbClr val="FF0000"/>
                </a:solidFill>
              </a:rPr>
              <a:t>Flame Throwers</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9162" y="4876800"/>
            <a:ext cx="2619375" cy="17526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9800" y="3563524"/>
            <a:ext cx="2981325" cy="1805301"/>
          </a:xfrm>
          <a:prstGeom prst="rect">
            <a:avLst/>
          </a:prstGeom>
        </p:spPr>
      </p:pic>
      <p:sp>
        <p:nvSpPr>
          <p:cNvPr id="13" name="TextBox 12"/>
          <p:cNvSpPr txBox="1"/>
          <p:nvPr/>
        </p:nvSpPr>
        <p:spPr>
          <a:xfrm>
            <a:off x="6248400" y="6172200"/>
            <a:ext cx="1365951" cy="523220"/>
          </a:xfrm>
          <a:prstGeom prst="rect">
            <a:avLst/>
          </a:prstGeom>
          <a:noFill/>
        </p:spPr>
        <p:txBody>
          <a:bodyPr wrap="none" rtlCol="0">
            <a:spAutoFit/>
          </a:bodyPr>
          <a:lstStyle/>
          <a:p>
            <a:r>
              <a:rPr lang="en-US" sz="2800" b="1" dirty="0">
                <a:solidFill>
                  <a:srgbClr val="FF0000"/>
                </a:solidFill>
              </a:rPr>
              <a:t>U-Boats</a:t>
            </a:r>
          </a:p>
        </p:txBody>
      </p:sp>
      <p:sp>
        <p:nvSpPr>
          <p:cNvPr id="14" name="TextBox 13"/>
          <p:cNvSpPr txBox="1"/>
          <p:nvPr/>
        </p:nvSpPr>
        <p:spPr>
          <a:xfrm>
            <a:off x="4968443" y="4180820"/>
            <a:ext cx="1018549" cy="523220"/>
          </a:xfrm>
          <a:prstGeom prst="rect">
            <a:avLst/>
          </a:prstGeom>
          <a:noFill/>
        </p:spPr>
        <p:txBody>
          <a:bodyPr wrap="none" rtlCol="0">
            <a:spAutoFit/>
          </a:bodyPr>
          <a:lstStyle/>
          <a:p>
            <a:r>
              <a:rPr lang="en-US" sz="2800" b="1" dirty="0">
                <a:solidFill>
                  <a:schemeClr val="bg1"/>
                </a:solidFill>
              </a:rPr>
              <a:t>Tanks</a:t>
            </a: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6209" y="1928108"/>
            <a:ext cx="3028950" cy="1504950"/>
          </a:xfrm>
          <a:prstGeom prst="rect">
            <a:avLst/>
          </a:prstGeom>
        </p:spPr>
      </p:pic>
      <p:sp>
        <p:nvSpPr>
          <p:cNvPr id="16" name="TextBox 15"/>
          <p:cNvSpPr txBox="1"/>
          <p:nvPr/>
        </p:nvSpPr>
        <p:spPr>
          <a:xfrm>
            <a:off x="1447799" y="2849890"/>
            <a:ext cx="1609095" cy="523220"/>
          </a:xfrm>
          <a:prstGeom prst="rect">
            <a:avLst/>
          </a:prstGeom>
          <a:noFill/>
        </p:spPr>
        <p:txBody>
          <a:bodyPr wrap="none" rtlCol="0">
            <a:spAutoFit/>
          </a:bodyPr>
          <a:lstStyle/>
          <a:p>
            <a:r>
              <a:rPr lang="en-US" sz="2800" b="1" dirty="0">
                <a:solidFill>
                  <a:srgbClr val="FF0000"/>
                </a:solidFill>
              </a:rPr>
              <a:t>Zeppelins</a:t>
            </a:r>
          </a:p>
        </p:txBody>
      </p:sp>
    </p:spTree>
    <p:extLst>
      <p:ext uri="{BB962C8B-B14F-4D97-AF65-F5344CB8AC3E}">
        <p14:creationId xmlns:p14="http://schemas.microsoft.com/office/powerpoint/2010/main" val="779859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143000"/>
          </a:xfrm>
        </p:spPr>
        <p:txBody>
          <a:bodyPr>
            <a:normAutofit/>
          </a:bodyPr>
          <a:lstStyle/>
          <a:p>
            <a:r>
              <a:rPr lang="en-US" dirty="0">
                <a:solidFill>
                  <a:schemeClr val="bg1">
                    <a:lumMod val="95000"/>
                  </a:schemeClr>
                </a:solidFill>
              </a:rPr>
              <a:t>A Turning Point:  The U.S. Enters the War</a:t>
            </a:r>
          </a:p>
        </p:txBody>
      </p:sp>
      <p:sp>
        <p:nvSpPr>
          <p:cNvPr id="3" name="Content Placeholder 2"/>
          <p:cNvSpPr>
            <a:spLocks noGrp="1"/>
          </p:cNvSpPr>
          <p:nvPr>
            <p:ph idx="1"/>
          </p:nvPr>
        </p:nvSpPr>
        <p:spPr/>
        <p:txBody>
          <a:bodyPr/>
          <a:lstStyle/>
          <a:p>
            <a:r>
              <a:rPr lang="en-US" dirty="0">
                <a:solidFill>
                  <a:schemeClr val="bg1">
                    <a:lumMod val="95000"/>
                  </a:schemeClr>
                </a:solidFill>
              </a:rPr>
              <a:t>Unrestricted submarine (U-Boat) warfare</a:t>
            </a:r>
          </a:p>
          <a:p>
            <a:r>
              <a:rPr lang="en-US" dirty="0">
                <a:solidFill>
                  <a:schemeClr val="bg1">
                    <a:lumMod val="95000"/>
                  </a:schemeClr>
                </a:solidFill>
              </a:rPr>
              <a:t>Lusitania</a:t>
            </a:r>
          </a:p>
          <a:p>
            <a:r>
              <a:rPr lang="en-US" dirty="0">
                <a:solidFill>
                  <a:schemeClr val="bg1">
                    <a:lumMod val="95000"/>
                  </a:schemeClr>
                </a:solidFill>
              </a:rPr>
              <a:t>Zimmerman Note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89447"/>
            <a:ext cx="5139435" cy="26685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2687" y="379446"/>
            <a:ext cx="4860204" cy="3735353"/>
          </a:xfrm>
          <a:prstGeom prst="rect">
            <a:avLst/>
          </a:prstGeom>
        </p:spPr>
      </p:pic>
    </p:spTree>
    <p:extLst>
      <p:ext uri="{BB962C8B-B14F-4D97-AF65-F5344CB8AC3E}">
        <p14:creationId xmlns:p14="http://schemas.microsoft.com/office/powerpoint/2010/main" val="998152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93493"/>
            <a:ext cx="5619750" cy="7172947"/>
          </a:xfrm>
          <a:prstGeom prst="rect">
            <a:avLst/>
          </a:prstGeom>
        </p:spPr>
      </p:pic>
    </p:spTree>
    <p:extLst>
      <p:ext uri="{BB962C8B-B14F-4D97-AF65-F5344CB8AC3E}">
        <p14:creationId xmlns:p14="http://schemas.microsoft.com/office/powerpoint/2010/main" val="3796050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640" y="-4354"/>
            <a:ext cx="8229600" cy="994954"/>
          </a:xfrm>
        </p:spPr>
        <p:txBody>
          <a:bodyPr/>
          <a:lstStyle/>
          <a:p>
            <a:r>
              <a:rPr lang="en-US" dirty="0">
                <a:solidFill>
                  <a:schemeClr val="bg1">
                    <a:lumMod val="95000"/>
                  </a:schemeClr>
                </a:solidFill>
              </a:rPr>
              <a:t>Losses in WWI</a:t>
            </a:r>
          </a:p>
        </p:txBody>
      </p:sp>
      <p:graphicFrame>
        <p:nvGraphicFramePr>
          <p:cNvPr id="4" name="Content Placeholder 3"/>
          <p:cNvGraphicFramePr>
            <a:graphicFrameLocks noGrp="1"/>
          </p:cNvGraphicFramePr>
          <p:nvPr>
            <p:ph idx="1"/>
            <p:extLst/>
          </p:nvPr>
        </p:nvGraphicFramePr>
        <p:xfrm>
          <a:off x="457200" y="1295400"/>
          <a:ext cx="8229600" cy="38862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85775">
                <a:tc>
                  <a:txBody>
                    <a:bodyPr/>
                    <a:lstStyle/>
                    <a:p>
                      <a:pPr algn="ctr"/>
                      <a:endParaRPr lang="en-US" dirty="0"/>
                    </a:p>
                  </a:txBody>
                  <a:tcPr anchor="ctr"/>
                </a:tc>
                <a:tc>
                  <a:txBody>
                    <a:bodyPr/>
                    <a:lstStyle/>
                    <a:p>
                      <a:pPr algn="ctr"/>
                      <a:r>
                        <a:rPr lang="en-US" dirty="0"/>
                        <a:t>Deaths</a:t>
                      </a:r>
                    </a:p>
                  </a:txBody>
                  <a:tcPr anchor="ctr"/>
                </a:tc>
                <a:tc>
                  <a:txBody>
                    <a:bodyPr/>
                    <a:lstStyle/>
                    <a:p>
                      <a:pPr algn="ctr"/>
                      <a:r>
                        <a:rPr lang="en-US" dirty="0"/>
                        <a:t>Wounded</a:t>
                      </a:r>
                    </a:p>
                  </a:txBody>
                  <a:tcPr anchor="ctr"/>
                </a:tc>
                <a:extLst>
                  <a:ext uri="{0D108BD9-81ED-4DB2-BD59-A6C34878D82A}">
                    <a16:rowId xmlns:a16="http://schemas.microsoft.com/office/drawing/2014/main" val="10000"/>
                  </a:ext>
                </a:extLst>
              </a:tr>
              <a:tr h="485775">
                <a:tc>
                  <a:txBody>
                    <a:bodyPr/>
                    <a:lstStyle/>
                    <a:p>
                      <a:r>
                        <a:rPr lang="en-US" dirty="0"/>
                        <a:t>France</a:t>
                      </a:r>
                    </a:p>
                  </a:txBody>
                  <a:tcPr/>
                </a:tc>
                <a:tc>
                  <a:txBody>
                    <a:bodyPr/>
                    <a:lstStyle/>
                    <a:p>
                      <a:pPr algn="ctr"/>
                      <a:r>
                        <a:rPr lang="en-US" dirty="0"/>
                        <a:t>1,300,000</a:t>
                      </a:r>
                    </a:p>
                  </a:txBody>
                  <a:tcPr/>
                </a:tc>
                <a:tc>
                  <a:txBody>
                    <a:bodyPr/>
                    <a:lstStyle/>
                    <a:p>
                      <a:pPr algn="ctr"/>
                      <a:r>
                        <a:rPr lang="en-US" dirty="0"/>
                        <a:t>4,000,000</a:t>
                      </a:r>
                    </a:p>
                  </a:txBody>
                  <a:tcPr/>
                </a:tc>
                <a:extLst>
                  <a:ext uri="{0D108BD9-81ED-4DB2-BD59-A6C34878D82A}">
                    <a16:rowId xmlns:a16="http://schemas.microsoft.com/office/drawing/2014/main" val="10001"/>
                  </a:ext>
                </a:extLst>
              </a:tr>
              <a:tr h="485775">
                <a:tc>
                  <a:txBody>
                    <a:bodyPr/>
                    <a:lstStyle/>
                    <a:p>
                      <a:r>
                        <a:rPr lang="en-US" dirty="0"/>
                        <a:t>Great Britain</a:t>
                      </a:r>
                    </a:p>
                  </a:txBody>
                  <a:tcPr/>
                </a:tc>
                <a:tc>
                  <a:txBody>
                    <a:bodyPr/>
                    <a:lstStyle/>
                    <a:p>
                      <a:pPr algn="ctr"/>
                      <a:r>
                        <a:rPr lang="en-US" dirty="0"/>
                        <a:t>908,000</a:t>
                      </a:r>
                    </a:p>
                  </a:txBody>
                  <a:tcPr/>
                </a:tc>
                <a:tc>
                  <a:txBody>
                    <a:bodyPr/>
                    <a:lstStyle/>
                    <a:p>
                      <a:pPr algn="ctr"/>
                      <a:r>
                        <a:rPr lang="en-US" dirty="0"/>
                        <a:t>2,000,000</a:t>
                      </a:r>
                    </a:p>
                  </a:txBody>
                  <a:tcPr/>
                </a:tc>
                <a:extLst>
                  <a:ext uri="{0D108BD9-81ED-4DB2-BD59-A6C34878D82A}">
                    <a16:rowId xmlns:a16="http://schemas.microsoft.com/office/drawing/2014/main" val="10002"/>
                  </a:ext>
                </a:extLst>
              </a:tr>
              <a:tr h="485775">
                <a:tc>
                  <a:txBody>
                    <a:bodyPr/>
                    <a:lstStyle/>
                    <a:p>
                      <a:r>
                        <a:rPr lang="en-US" dirty="0"/>
                        <a:t>Russia</a:t>
                      </a:r>
                    </a:p>
                  </a:txBody>
                  <a:tcPr/>
                </a:tc>
                <a:tc>
                  <a:txBody>
                    <a:bodyPr/>
                    <a:lstStyle/>
                    <a:p>
                      <a:pPr algn="ctr"/>
                      <a:r>
                        <a:rPr lang="en-US" dirty="0"/>
                        <a:t>1,7000,000</a:t>
                      </a:r>
                    </a:p>
                  </a:txBody>
                  <a:tcPr/>
                </a:tc>
                <a:tc>
                  <a:txBody>
                    <a:bodyPr/>
                    <a:lstStyle/>
                    <a:p>
                      <a:pPr algn="ctr"/>
                      <a:r>
                        <a:rPr lang="en-US" dirty="0"/>
                        <a:t>4,950,000</a:t>
                      </a:r>
                    </a:p>
                  </a:txBody>
                  <a:tcPr/>
                </a:tc>
                <a:extLst>
                  <a:ext uri="{0D108BD9-81ED-4DB2-BD59-A6C34878D82A}">
                    <a16:rowId xmlns:a16="http://schemas.microsoft.com/office/drawing/2014/main" val="10003"/>
                  </a:ext>
                </a:extLst>
              </a:tr>
              <a:tr h="485775">
                <a:tc>
                  <a:txBody>
                    <a:bodyPr/>
                    <a:lstStyle/>
                    <a:p>
                      <a:r>
                        <a:rPr lang="en-US" dirty="0"/>
                        <a:t>United</a:t>
                      </a:r>
                      <a:r>
                        <a:rPr lang="en-US" baseline="0" dirty="0"/>
                        <a:t> States</a:t>
                      </a:r>
                      <a:endParaRPr lang="en-US" dirty="0"/>
                    </a:p>
                  </a:txBody>
                  <a:tcPr/>
                </a:tc>
                <a:tc>
                  <a:txBody>
                    <a:bodyPr/>
                    <a:lstStyle/>
                    <a:p>
                      <a:pPr algn="ctr"/>
                      <a:r>
                        <a:rPr lang="en-US" dirty="0"/>
                        <a:t>50,000</a:t>
                      </a:r>
                    </a:p>
                  </a:txBody>
                  <a:tcPr/>
                </a:tc>
                <a:tc>
                  <a:txBody>
                    <a:bodyPr/>
                    <a:lstStyle/>
                    <a:p>
                      <a:pPr algn="ctr"/>
                      <a:r>
                        <a:rPr lang="en-US" dirty="0"/>
                        <a:t>205,000</a:t>
                      </a:r>
                    </a:p>
                  </a:txBody>
                  <a:tcPr/>
                </a:tc>
                <a:extLst>
                  <a:ext uri="{0D108BD9-81ED-4DB2-BD59-A6C34878D82A}">
                    <a16:rowId xmlns:a16="http://schemas.microsoft.com/office/drawing/2014/main" val="10004"/>
                  </a:ext>
                </a:extLst>
              </a:tr>
              <a:tr h="485775">
                <a:tc>
                  <a:txBody>
                    <a:bodyPr/>
                    <a:lstStyle/>
                    <a:p>
                      <a:r>
                        <a:rPr lang="en-US" dirty="0"/>
                        <a:t>Germany</a:t>
                      </a:r>
                    </a:p>
                  </a:txBody>
                  <a:tcPr/>
                </a:tc>
                <a:tc>
                  <a:txBody>
                    <a:bodyPr/>
                    <a:lstStyle/>
                    <a:p>
                      <a:pPr algn="ctr"/>
                      <a:r>
                        <a:rPr lang="en-US" dirty="0"/>
                        <a:t>1,800,000</a:t>
                      </a:r>
                    </a:p>
                  </a:txBody>
                  <a:tcPr/>
                </a:tc>
                <a:tc>
                  <a:txBody>
                    <a:bodyPr/>
                    <a:lstStyle/>
                    <a:p>
                      <a:pPr algn="ctr"/>
                      <a:r>
                        <a:rPr lang="en-US" dirty="0"/>
                        <a:t>4,250,000</a:t>
                      </a:r>
                    </a:p>
                  </a:txBody>
                  <a:tcPr/>
                </a:tc>
                <a:extLst>
                  <a:ext uri="{0D108BD9-81ED-4DB2-BD59-A6C34878D82A}">
                    <a16:rowId xmlns:a16="http://schemas.microsoft.com/office/drawing/2014/main" val="10005"/>
                  </a:ext>
                </a:extLst>
              </a:tr>
              <a:tr h="485775">
                <a:tc>
                  <a:txBody>
                    <a:bodyPr/>
                    <a:lstStyle/>
                    <a:p>
                      <a:r>
                        <a:rPr lang="en-US" dirty="0"/>
                        <a:t>Austria/Hungary</a:t>
                      </a:r>
                    </a:p>
                  </a:txBody>
                  <a:tcPr/>
                </a:tc>
                <a:tc>
                  <a:txBody>
                    <a:bodyPr/>
                    <a:lstStyle/>
                    <a:p>
                      <a:pPr algn="ctr"/>
                      <a:r>
                        <a:rPr lang="en-US" dirty="0"/>
                        <a:t>922,000</a:t>
                      </a:r>
                    </a:p>
                  </a:txBody>
                  <a:tcPr/>
                </a:tc>
                <a:tc>
                  <a:txBody>
                    <a:bodyPr/>
                    <a:lstStyle/>
                    <a:p>
                      <a:pPr algn="ctr"/>
                      <a:r>
                        <a:rPr lang="en-US" dirty="0"/>
                        <a:t>3,600,000</a:t>
                      </a:r>
                    </a:p>
                  </a:txBody>
                  <a:tcPr/>
                </a:tc>
                <a:extLst>
                  <a:ext uri="{0D108BD9-81ED-4DB2-BD59-A6C34878D82A}">
                    <a16:rowId xmlns:a16="http://schemas.microsoft.com/office/drawing/2014/main" val="10006"/>
                  </a:ext>
                </a:extLst>
              </a:tr>
              <a:tr h="485775">
                <a:tc>
                  <a:txBody>
                    <a:bodyPr/>
                    <a:lstStyle/>
                    <a:p>
                      <a:r>
                        <a:rPr lang="en-US" dirty="0"/>
                        <a:t>Italy</a:t>
                      </a:r>
                    </a:p>
                  </a:txBody>
                  <a:tcPr/>
                </a:tc>
                <a:tc>
                  <a:txBody>
                    <a:bodyPr/>
                    <a:lstStyle/>
                    <a:p>
                      <a:pPr algn="ctr"/>
                      <a:r>
                        <a:rPr lang="en-US" dirty="0"/>
                        <a:t>462,000</a:t>
                      </a:r>
                    </a:p>
                  </a:txBody>
                  <a:tcPr/>
                </a:tc>
                <a:tc>
                  <a:txBody>
                    <a:bodyPr/>
                    <a:lstStyle/>
                    <a:p>
                      <a:pPr algn="ctr"/>
                      <a:r>
                        <a:rPr lang="en-US" dirty="0"/>
                        <a:t>953,000</a:t>
                      </a:r>
                    </a:p>
                  </a:txBody>
                  <a:tcPr/>
                </a:tc>
                <a:extLst>
                  <a:ext uri="{0D108BD9-81ED-4DB2-BD59-A6C34878D82A}">
                    <a16:rowId xmlns:a16="http://schemas.microsoft.com/office/drawing/2014/main" val="10007"/>
                  </a:ext>
                </a:extLst>
              </a:tr>
            </a:tbl>
          </a:graphicData>
        </a:graphic>
      </p:graphicFrame>
      <p:sp>
        <p:nvSpPr>
          <p:cNvPr id="5" name="TextBox 4"/>
          <p:cNvSpPr txBox="1"/>
          <p:nvPr/>
        </p:nvSpPr>
        <p:spPr>
          <a:xfrm>
            <a:off x="473640" y="5181600"/>
            <a:ext cx="8405250" cy="523220"/>
          </a:xfrm>
          <a:prstGeom prst="rect">
            <a:avLst/>
          </a:prstGeom>
          <a:noFill/>
        </p:spPr>
        <p:txBody>
          <a:bodyPr wrap="none" rtlCol="0">
            <a:spAutoFit/>
          </a:bodyPr>
          <a:lstStyle/>
          <a:p>
            <a:r>
              <a:rPr lang="en-US" sz="2800" b="1" dirty="0">
                <a:solidFill>
                  <a:srgbClr val="FF0000"/>
                </a:solidFill>
              </a:rPr>
              <a:t>Direct Costs:  $180 Billion     Property Loss:  $150 Billion</a:t>
            </a:r>
          </a:p>
        </p:txBody>
      </p:sp>
    </p:spTree>
    <p:extLst>
      <p:ext uri="{BB962C8B-B14F-4D97-AF65-F5344CB8AC3E}">
        <p14:creationId xmlns:p14="http://schemas.microsoft.com/office/powerpoint/2010/main" val="2318261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92205"/>
            <a:ext cx="8458200" cy="623047"/>
          </a:xfrm>
        </p:spPr>
        <p:txBody>
          <a:bodyPr>
            <a:noAutofit/>
          </a:bodyPr>
          <a:lstStyle/>
          <a:p>
            <a:pPr algn="ctr"/>
            <a:endParaRPr lang="en-US" sz="6600" i="1" dirty="0"/>
          </a:p>
        </p:txBody>
      </p:sp>
      <p:sp>
        <p:nvSpPr>
          <p:cNvPr id="3" name="Content Placeholder 2"/>
          <p:cNvSpPr>
            <a:spLocks noGrp="1"/>
          </p:cNvSpPr>
          <p:nvPr>
            <p:ph idx="1"/>
          </p:nvPr>
        </p:nvSpPr>
        <p:spPr>
          <a:xfrm>
            <a:off x="0" y="990600"/>
            <a:ext cx="8229600" cy="6019800"/>
          </a:xfrm>
        </p:spPr>
        <p:txBody>
          <a:bodyPr>
            <a:normAutofit/>
          </a:bodyPr>
          <a:lstStyle/>
          <a:p>
            <a:pPr marL="0" indent="0">
              <a:lnSpc>
                <a:spcPct val="110000"/>
              </a:lnSpc>
              <a:spcBef>
                <a:spcPts val="0"/>
              </a:spcBef>
              <a:buNone/>
            </a:pPr>
            <a:r>
              <a:rPr lang="en-US"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882900"/>
            <a:ext cx="2971800" cy="4127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68" y="753734"/>
            <a:ext cx="4244622" cy="286512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703728"/>
            <a:ext cx="4221155" cy="296513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36250"/>
            <a:ext cx="11001642" cy="697858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92205"/>
            <a:ext cx="8458200" cy="623047"/>
          </a:xfrm>
        </p:spPr>
        <p:txBody>
          <a:bodyPr>
            <a:noAutofit/>
          </a:bodyPr>
          <a:lstStyle/>
          <a:p>
            <a:pPr algn="ctr"/>
            <a:endParaRPr lang="en-US" sz="6600" i="1" dirty="0"/>
          </a:p>
        </p:txBody>
      </p:sp>
      <p:sp>
        <p:nvSpPr>
          <p:cNvPr id="3" name="Content Placeholder 2"/>
          <p:cNvSpPr>
            <a:spLocks noGrp="1"/>
          </p:cNvSpPr>
          <p:nvPr>
            <p:ph idx="1"/>
          </p:nvPr>
        </p:nvSpPr>
        <p:spPr>
          <a:xfrm>
            <a:off x="0" y="990600"/>
            <a:ext cx="8229600" cy="6019800"/>
          </a:xfrm>
        </p:spPr>
        <p:txBody>
          <a:bodyPr>
            <a:normAutofit/>
          </a:bodyPr>
          <a:lstStyle/>
          <a:p>
            <a:pPr marL="0" indent="0">
              <a:lnSpc>
                <a:spcPct val="110000"/>
              </a:lnSpc>
              <a:spcBef>
                <a:spcPts val="0"/>
              </a:spcBef>
              <a:buNone/>
            </a:pPr>
            <a:r>
              <a:rPr lang="en-US" dirty="0">
                <a:latin typeface="Times New Roman" panose="02020603050405020304" pitchFamily="18" charset="0"/>
                <a:cs typeface="Times New Roman" panose="02020603050405020304" pitchFamily="18" charset="0"/>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8" y="753734"/>
            <a:ext cx="4244622" cy="28651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703728"/>
            <a:ext cx="4221155" cy="296513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1137600"/>
            <a:ext cx="9144000" cy="5785578"/>
          </a:xfrm>
          <a:prstGeom prst="rect">
            <a:avLst/>
          </a:prstGeom>
        </p:spPr>
      </p:pic>
    </p:spTree>
    <p:extLst>
      <p:ext uri="{BB962C8B-B14F-4D97-AF65-F5344CB8AC3E}">
        <p14:creationId xmlns:p14="http://schemas.microsoft.com/office/powerpoint/2010/main" val="11954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pic>
        <p:nvPicPr>
          <p:cNvPr id="4" name="Picture 2" descr="map 21-2"/>
          <p:cNvPicPr>
            <a:picLocks noChangeAspect="1" noChangeArrowheads="1"/>
          </p:cNvPicPr>
          <p:nvPr/>
        </p:nvPicPr>
        <p:blipFill>
          <a:blip r:embed="rId3" cstate="print"/>
          <a:srcRect/>
          <a:stretch>
            <a:fillRect/>
          </a:stretch>
        </p:blipFill>
        <p:spPr bwMode="auto">
          <a:xfrm>
            <a:off x="1295400" y="304800"/>
            <a:ext cx="6019800" cy="6241241"/>
          </a:xfrm>
          <a:prstGeom prst="rect">
            <a:avLst/>
          </a:prstGeom>
          <a:noFill/>
          <a:ln w="9525">
            <a:noFill/>
            <a:miter lim="800000"/>
            <a:headEnd/>
            <a:tailEnd/>
          </a:ln>
          <a:effectLst/>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4287169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3157000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7664"/>
            <a:ext cx="9144000" cy="6242671"/>
          </a:xfrm>
          <a:prstGeom prst="rect">
            <a:avLst/>
          </a:prstGeom>
        </p:spPr>
      </p:pic>
    </p:spTree>
    <p:extLst>
      <p:ext uri="{BB962C8B-B14F-4D97-AF65-F5344CB8AC3E}">
        <p14:creationId xmlns:p14="http://schemas.microsoft.com/office/powerpoint/2010/main" val="2230711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6019800"/>
          </a:xfrm>
        </p:spPr>
        <p:txBody>
          <a:bodyPr>
            <a:normAutofit/>
          </a:bodyPr>
          <a:lstStyle/>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dirty="0">
              <a:latin typeface="Times New Roman" panose="02020603050405020304" pitchFamily="18" charset="0"/>
              <a:cs typeface="Times New Roman" panose="02020603050405020304" pitchFamily="18" charset="0"/>
            </a:endParaRPr>
          </a:p>
        </p:txBody>
      </p:sp>
      <p:sp>
        <p:nvSpPr>
          <p:cNvPr id="5" name="Title 4"/>
          <p:cNvSpPr>
            <a:spLocks noGrp="1"/>
          </p:cNvSpPr>
          <p:nvPr>
            <p:ph type="title"/>
          </p:nvPr>
        </p:nvSpPr>
        <p:spPr>
          <a:xfrm>
            <a:off x="628650" y="365126"/>
            <a:ext cx="7886700" cy="4511674"/>
          </a:xfrm>
        </p:spPr>
        <p:txBody>
          <a:bodyPr>
            <a:normAutofit/>
          </a:bodyPr>
          <a:lstStyle/>
          <a:p>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173" y="0"/>
            <a:ext cx="5219654" cy="6858000"/>
          </a:xfrm>
          <a:prstGeom prst="rect">
            <a:avLst/>
          </a:prstGeom>
        </p:spPr>
      </p:pic>
    </p:spTree>
    <p:extLst>
      <p:ext uri="{BB962C8B-B14F-4D97-AF65-F5344CB8AC3E}">
        <p14:creationId xmlns:p14="http://schemas.microsoft.com/office/powerpoint/2010/main" val="3157745673"/>
      </p:ext>
    </p:extLst>
  </p:cSld>
  <p:clrMapOvr>
    <a:masterClrMapping/>
  </p:clrMapOvr>
</p:sld>
</file>

<file path=ppt/theme/theme1.xml><?xml version="1.0" encoding="utf-8"?>
<a:theme xmlns:a="http://schemas.openxmlformats.org/drawingml/2006/main" name="New Microsoft PowerPoint Pre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 Microsoft PowerPoint Presentation</Template>
  <TotalTime>532</TotalTime>
  <Words>1196</Words>
  <Application>Microsoft Office PowerPoint</Application>
  <PresentationFormat>On-screen Show (4:3)</PresentationFormat>
  <Paragraphs>174</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Century</vt:lpstr>
      <vt:lpstr>Times New Roman</vt:lpstr>
      <vt:lpstr>New Microsoft PowerPoint Presentation</vt:lpstr>
      <vt:lpstr>Ways of the World: A Brief Global History  First Edition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Turning Point:  The U.S. Enters the War</vt:lpstr>
      <vt:lpstr>PowerPoint Presentation</vt:lpstr>
      <vt:lpstr>Losses in WWI</vt:lpstr>
    </vt:vector>
  </TitlesOfParts>
  <Company>Pearland ISD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Johnson, Glen</dc:creator>
  <cp:lastModifiedBy>Greg Scott</cp:lastModifiedBy>
  <cp:revision>66</cp:revision>
  <cp:lastPrinted>2016-04-18T23:01:27Z</cp:lastPrinted>
  <dcterms:created xsi:type="dcterms:W3CDTF">2012-12-18T14:12:11Z</dcterms:created>
  <dcterms:modified xsi:type="dcterms:W3CDTF">2016-04-18T23:01:37Z</dcterms:modified>
</cp:coreProperties>
</file>