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82" r:id="rId4"/>
    <p:sldId id="265" r:id="rId5"/>
    <p:sldId id="266" r:id="rId6"/>
    <p:sldId id="259" r:id="rId7"/>
    <p:sldId id="292" r:id="rId8"/>
    <p:sldId id="297" r:id="rId9"/>
    <p:sldId id="301" r:id="rId10"/>
    <p:sldId id="288" r:id="rId11"/>
    <p:sldId id="291" r:id="rId12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054" autoAdjust="0"/>
  </p:normalViewPr>
  <p:slideViewPr>
    <p:cSldViewPr>
      <p:cViewPr varScale="1">
        <p:scale>
          <a:sx n="60" d="100"/>
          <a:sy n="60" d="100"/>
        </p:scale>
        <p:origin x="18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729EF-3538-4272-843A-ADA1DFECA70B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5BA88-CAB6-4DF3-9BB7-38B238A2B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303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91175-2B58-4A81-AEC1-7A52B67A9667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BA0D-9F97-4A9B-8C96-0F4FC0F49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982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6EC03-9AAE-47F4-A80E-6086E557E23A}" type="slidenum">
              <a:rPr lang="en-US"/>
              <a:pPr/>
              <a:t>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385076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63BA0D-9F97-4A9B-8C96-0F4FC0F496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61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63BA0D-9F97-4A9B-8C96-0F4FC0F496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2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209AF-81AE-4B7C-917A-A5D1BDF6413C}" type="slidenum">
              <a:rPr lang="en-US"/>
              <a:pPr/>
              <a:t>2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293502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63BA0D-9F97-4A9B-8C96-0F4FC0F496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F5214-E6AF-4F03-A588-63AC023A7835}" type="slidenum">
              <a:rPr lang="en-US"/>
              <a:pPr/>
              <a:t>4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035218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BFC3D-E5EB-4C66-90BB-D38A7293CC98}" type="slidenum">
              <a:rPr lang="en-US"/>
              <a:pPr/>
              <a:t>5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2900180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06CF3-320C-497D-AEFC-4DBA5252BE88}" type="slidenum">
              <a:rPr lang="en-US"/>
              <a:pPr/>
              <a:t>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the role of Mohandas Gandhi (1869–1948)     </a:t>
            </a:r>
          </a:p>
          <a:p>
            <a:pPr>
              <a:buNone/>
            </a:pPr>
            <a:r>
              <a:rPr lang="en-US" dirty="0"/>
              <a:t>	a.  had studied law in England but wasn’t a very successful lawyer     </a:t>
            </a:r>
          </a:p>
          <a:p>
            <a:pPr>
              <a:buNone/>
            </a:pPr>
            <a:r>
              <a:rPr lang="en-US" dirty="0"/>
              <a:t>	b.  in 1893, took a job in South Africa , where he joined the fight against racial segregation     </a:t>
            </a:r>
          </a:p>
          <a:p>
            <a:pPr>
              <a:buNone/>
            </a:pPr>
            <a:r>
              <a:rPr lang="en-US" dirty="0"/>
              <a:t>	c.  developed the political philosophy of </a:t>
            </a:r>
            <a:r>
              <a:rPr lang="en-US" i="1" dirty="0"/>
              <a:t>satyagraha</a:t>
            </a:r>
            <a:r>
              <a:rPr lang="en-US" dirty="0"/>
              <a:t> (truth force), a nonviolent approach to political action     </a:t>
            </a:r>
          </a:p>
          <a:p>
            <a:pPr>
              <a:buNone/>
            </a:pPr>
            <a:r>
              <a:rPr lang="en-US" dirty="0"/>
              <a:t>	d.  back in India , Gandhi became a leader of the INC     </a:t>
            </a:r>
          </a:p>
          <a:p>
            <a:pPr>
              <a:buNone/>
            </a:pPr>
            <a:r>
              <a:rPr lang="en-US" dirty="0"/>
              <a:t>	e.  attacked not just colonial rule but also mistreatment of India ’s untouchables and the evils of modernization   </a:t>
            </a:r>
          </a:p>
          <a:p>
            <a:pPr>
              <a:buNone/>
            </a:pPr>
            <a:r>
              <a:rPr lang="en-US" dirty="0"/>
              <a:t>5.  not everyone agreed with Gandhi     </a:t>
            </a:r>
          </a:p>
          <a:p>
            <a:pPr>
              <a:buNone/>
            </a:pPr>
            <a:r>
              <a:rPr lang="en-US" dirty="0"/>
              <a:t>	a.  especially important was a growing Muslim/Hindu divide     </a:t>
            </a:r>
          </a:p>
          <a:p>
            <a:pPr>
              <a:buNone/>
            </a:pPr>
            <a:r>
              <a:rPr lang="en-US" dirty="0"/>
              <a:t>	b.  1906: creation of an All-India Muslim League     </a:t>
            </a:r>
          </a:p>
          <a:p>
            <a:pPr>
              <a:buNone/>
            </a:pPr>
            <a:r>
              <a:rPr lang="en-US" dirty="0"/>
              <a:t>	c.  some Hindu politicians defined the nationalist struggle in religious terms     </a:t>
            </a:r>
          </a:p>
          <a:p>
            <a:pPr>
              <a:buNone/>
            </a:pPr>
            <a:r>
              <a:rPr lang="en-US" dirty="0"/>
              <a:t>	d.  Muhammad Ali Jinnah, head of the Muslim League, argued that regions of India with a Muslim majority should be a separate state ( Pakistan , the land of the pure)   </a:t>
            </a:r>
          </a:p>
          <a:p>
            <a:pPr>
              <a:buNone/>
            </a:pPr>
            <a:r>
              <a:rPr lang="en-US" dirty="0"/>
              <a:t>6.  independence in 1947 created two countries     </a:t>
            </a:r>
          </a:p>
          <a:p>
            <a:pPr>
              <a:buNone/>
            </a:pPr>
            <a:r>
              <a:rPr lang="en-US" dirty="0"/>
              <a:t>	a.  Pakistan (Muslim, divided into two wings 1,000 miles apart)     </a:t>
            </a:r>
          </a:p>
          <a:p>
            <a:pPr>
              <a:buNone/>
            </a:pPr>
            <a:r>
              <a:rPr lang="en-US" dirty="0"/>
              <a:t>	b.  India (secular but mostly Hindu)     </a:t>
            </a:r>
          </a:p>
          <a:p>
            <a:pPr>
              <a:buNone/>
            </a:pPr>
            <a:r>
              <a:rPr lang="en-US" dirty="0"/>
              <a:t>	c.  process was accompanied by massive violence; some 1 million died, 12 million refugees relocated   </a:t>
            </a:r>
          </a:p>
          <a:p>
            <a:pPr>
              <a:buNone/>
            </a:pPr>
            <a:r>
              <a:rPr lang="en-US" dirty="0"/>
              <a:t>7.  1948: a Hindu extremist assassinated Gandhi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28409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1.  South Africa won freedom from Great Britain in 1910   </a:t>
            </a:r>
          </a:p>
          <a:p>
            <a:pPr>
              <a:buNone/>
            </a:pPr>
            <a:r>
              <a:rPr lang="en-US" dirty="0"/>
              <a:t>2.  but its government was controlled by a white settler minority   </a:t>
            </a:r>
          </a:p>
          <a:p>
            <a:pPr>
              <a:buNone/>
            </a:pPr>
            <a:r>
              <a:rPr lang="en-US" dirty="0"/>
              <a:t>3.  white population was split between British descendants (had economic superiority) and Afrikaners (Boers) of Dutch descent (had political dominance)    </a:t>
            </a:r>
          </a:p>
          <a:p>
            <a:pPr>
              <a:buNone/>
            </a:pPr>
            <a:r>
              <a:rPr lang="en-US" dirty="0"/>
              <a:t> a.  Afrikaners had failed to win independence from the British in the Boer War (1899–1902)     </a:t>
            </a:r>
          </a:p>
          <a:p>
            <a:pPr>
              <a:buNone/>
            </a:pPr>
            <a:r>
              <a:rPr lang="en-US" dirty="0"/>
              <a:t>b.  both white groups felt threatened by any move toward black majority rule   </a:t>
            </a:r>
          </a:p>
          <a:p>
            <a:pPr>
              <a:buNone/>
            </a:pPr>
            <a:r>
              <a:rPr lang="en-US" dirty="0"/>
              <a:t>4.  by the early 1900s, South Africa had a mature industrial economy     </a:t>
            </a:r>
          </a:p>
          <a:p>
            <a:pPr>
              <a:buNone/>
            </a:pPr>
            <a:r>
              <a:rPr lang="en-US" dirty="0"/>
              <a:t>a.  by the 1960s, had major foreign investments and loans     </a:t>
            </a:r>
          </a:p>
          <a:p>
            <a:pPr>
              <a:buNone/>
            </a:pPr>
            <a:r>
              <a:rPr lang="en-US" dirty="0"/>
              <a:t>b.  black South Africans were extremely dependent on the white-controlled economy   </a:t>
            </a:r>
          </a:p>
          <a:p>
            <a:pPr>
              <a:buNone/>
            </a:pPr>
            <a:r>
              <a:rPr lang="en-US" dirty="0"/>
              <a:t>5.  the issue of race was overwhelmingly prominent     </a:t>
            </a:r>
          </a:p>
          <a:p>
            <a:pPr>
              <a:buNone/>
            </a:pPr>
            <a:r>
              <a:rPr lang="en-US" dirty="0"/>
              <a:t>a.  policy of apartheid tried to keep blacks and white completely separate, while retaining black labor power     </a:t>
            </a:r>
          </a:p>
          <a:p>
            <a:pPr>
              <a:buNone/>
            </a:pPr>
            <a:r>
              <a:rPr lang="en-US" dirty="0"/>
              <a:t>b.  enormous repressive powers enforced social segregation   </a:t>
            </a:r>
          </a:p>
          <a:p>
            <a:pPr>
              <a:buNone/>
            </a:pPr>
            <a:r>
              <a:rPr lang="en-US" dirty="0"/>
              <a:t>6.  African National Congress (ANC) founded in 1912     </a:t>
            </a:r>
          </a:p>
          <a:p>
            <a:pPr>
              <a:buNone/>
            </a:pPr>
            <a:r>
              <a:rPr lang="en-US" dirty="0"/>
              <a:t>a.  like India ’s INC, it consisted of elite Africans who wanted a voice in society     </a:t>
            </a:r>
          </a:p>
          <a:p>
            <a:pPr>
              <a:buNone/>
            </a:pPr>
            <a:r>
              <a:rPr lang="en-US" dirty="0"/>
              <a:t>b.  for 40 years, the ANC was peaceful and moderate     </a:t>
            </a:r>
          </a:p>
          <a:p>
            <a:pPr>
              <a:buNone/>
            </a:pPr>
            <a:r>
              <a:rPr lang="en-US" dirty="0"/>
              <a:t>c.  1950s: moved to nonviolent civil disobedience     </a:t>
            </a:r>
          </a:p>
          <a:p>
            <a:pPr>
              <a:buNone/>
            </a:pPr>
            <a:r>
              <a:rPr lang="en-US" dirty="0"/>
              <a:t>d.  the government’s response was overwhelming repression     </a:t>
            </a:r>
          </a:p>
          <a:p>
            <a:pPr>
              <a:buNone/>
            </a:pPr>
            <a:r>
              <a:rPr lang="en-US" dirty="0"/>
              <a:t>e.  ANC was banned and its leadership imprisoned   </a:t>
            </a:r>
          </a:p>
          <a:p>
            <a:pPr>
              <a:buNone/>
            </a:pPr>
            <a:r>
              <a:rPr lang="en-US" dirty="0"/>
              <a:t> underground nationalist leaders turned to sabotage and assassination     </a:t>
            </a:r>
          </a:p>
          <a:p>
            <a:pPr>
              <a:buNone/>
            </a:pPr>
            <a:r>
              <a:rPr lang="en-US" dirty="0"/>
              <a:t>a.  opposition came to focus on student groups     </a:t>
            </a:r>
          </a:p>
          <a:p>
            <a:pPr>
              <a:buNone/>
            </a:pPr>
            <a:r>
              <a:rPr lang="en-US" dirty="0"/>
              <a:t>b.  Soweto uprising (1976) was the start of spreading violence     </a:t>
            </a:r>
          </a:p>
          <a:p>
            <a:pPr>
              <a:buNone/>
            </a:pPr>
            <a:r>
              <a:rPr lang="en-US" dirty="0"/>
              <a:t>c.  organization of strikes   </a:t>
            </a:r>
          </a:p>
          <a:p>
            <a:pPr>
              <a:buNone/>
            </a:pPr>
            <a:r>
              <a:rPr lang="en-US" dirty="0"/>
              <a:t>8.  growing international pressure     </a:t>
            </a:r>
          </a:p>
          <a:p>
            <a:pPr>
              <a:buNone/>
            </a:pPr>
            <a:r>
              <a:rPr lang="en-US" dirty="0"/>
              <a:t>a.  exclusion from international sporting events     </a:t>
            </a:r>
          </a:p>
          <a:p>
            <a:pPr>
              <a:buNone/>
            </a:pPr>
            <a:r>
              <a:rPr lang="en-US" dirty="0"/>
              <a:t>b.  economic boycotts     </a:t>
            </a:r>
          </a:p>
          <a:p>
            <a:pPr>
              <a:buNone/>
            </a:pPr>
            <a:r>
              <a:rPr lang="en-US" dirty="0"/>
              <a:t>c.  withdrawal of private investment funds   </a:t>
            </a:r>
          </a:p>
          <a:p>
            <a:pPr>
              <a:buNone/>
            </a:pPr>
            <a:r>
              <a:rPr lang="en-US" dirty="0"/>
              <a:t>9.  negotiations began in the late 1980s     </a:t>
            </a:r>
          </a:p>
          <a:p>
            <a:pPr>
              <a:buNone/>
            </a:pPr>
            <a:r>
              <a:rPr lang="en-US" dirty="0"/>
              <a:t>a.  key apartheid policies were abandoned     </a:t>
            </a:r>
          </a:p>
          <a:p>
            <a:pPr>
              <a:buNone/>
            </a:pPr>
            <a:r>
              <a:rPr lang="en-US" dirty="0"/>
              <a:t>b.  Mandela was freed and the ANC legalized  </a:t>
            </a:r>
          </a:p>
          <a:p>
            <a:pPr>
              <a:buNone/>
            </a:pPr>
            <a:r>
              <a:rPr lang="en-US" dirty="0"/>
              <a:t> 10.  1994: national elections brought the ANC to power     </a:t>
            </a:r>
          </a:p>
          <a:p>
            <a:pPr>
              <a:buNone/>
            </a:pPr>
            <a:r>
              <a:rPr lang="en-US" dirty="0"/>
              <a:t>a.  apartheid was ended without major bloodshed     </a:t>
            </a:r>
          </a:p>
          <a:p>
            <a:pPr>
              <a:buNone/>
            </a:pPr>
            <a:r>
              <a:rPr lang="en-US" dirty="0"/>
              <a:t>b.  most important threat was a number of separatist and “Africans only” groups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63BA0D-9F97-4A9B-8C96-0F4FC0F496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93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63BA0D-9F97-4A9B-8C96-0F4FC0F496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2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63BA0D-9F97-4A9B-8C96-0F4FC0F496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8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C7B7-9AE7-4EE2-8D0E-70517F0419F6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B5D-FAF4-4E94-97BE-6642B165B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C7B7-9AE7-4EE2-8D0E-70517F0419F6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B5D-FAF4-4E94-97BE-6642B165B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C7B7-9AE7-4EE2-8D0E-70517F0419F6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B5D-FAF4-4E94-97BE-6642B165B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C7B7-9AE7-4EE2-8D0E-70517F0419F6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B5D-FAF4-4E94-97BE-6642B165B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C7B7-9AE7-4EE2-8D0E-70517F0419F6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B5D-FAF4-4E94-97BE-6642B165B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C7B7-9AE7-4EE2-8D0E-70517F0419F6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B5D-FAF4-4E94-97BE-6642B165B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C7B7-9AE7-4EE2-8D0E-70517F0419F6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B5D-FAF4-4E94-97BE-6642B165B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C7B7-9AE7-4EE2-8D0E-70517F0419F6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B5D-FAF4-4E94-97BE-6642B165B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C7B7-9AE7-4EE2-8D0E-70517F0419F6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B5D-FAF4-4E94-97BE-6642B165B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C7B7-9AE7-4EE2-8D0E-70517F0419F6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B5D-FAF4-4E94-97BE-6642B165B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C7B7-9AE7-4EE2-8D0E-70517F0419F6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000B5D-FAF4-4E94-97BE-6642B165B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1FC7B7-9AE7-4EE2-8D0E-70517F0419F6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000B5D-FAF4-4E94-97BE-6642B165B5D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_sGTspaF4Y&amp;feature=em-share_video_in_list_user&amp;list=PLBDA2E52FB1EF80C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i1.ytimg.com/vi/T_sGTspaF4Y/hqdefaul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8534400" cy="25908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of the World: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Brief Global History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Edition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7700" y="4191000"/>
            <a:ext cx="78486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XXIII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and Development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Global South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1914–Present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19100" y="7620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W.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Strayer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Experiments with Culture: The Role of Islam in Turkey and Iran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410200" cy="6096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  Iran : became the center of Islamic revival (1970s)     </a:t>
            </a:r>
          </a:p>
          <a:p>
            <a:pPr>
              <a:buNone/>
            </a:pPr>
            <a:r>
              <a:rPr lang="en-US" dirty="0"/>
              <a:t> - growing opposition to Shah Mohammad Reza Pahlavi’s modernizing, secularizing, U.S.-supported government     </a:t>
            </a:r>
          </a:p>
          <a:p>
            <a:pPr>
              <a:buNone/>
            </a:pPr>
            <a:r>
              <a:rPr lang="en-US" dirty="0"/>
              <a:t> - many of the shah’s reforms offended traditional Islamic practices     </a:t>
            </a:r>
          </a:p>
          <a:p>
            <a:pPr>
              <a:buNone/>
            </a:pPr>
            <a:r>
              <a:rPr lang="en-US" dirty="0"/>
              <a:t> - the mosque became the main center of opposition to the government     </a:t>
            </a:r>
          </a:p>
          <a:p>
            <a:pPr>
              <a:buNone/>
            </a:pPr>
            <a:r>
              <a:rPr lang="en-US" dirty="0"/>
              <a:t> - The shah was forced to abdicate in 1979, and the Ayatollah Khomeini assumed control of the state     </a:t>
            </a:r>
          </a:p>
          <a:p>
            <a:pPr>
              <a:buNone/>
            </a:pPr>
            <a:r>
              <a:rPr lang="en-US" dirty="0"/>
              <a:t> - The Islamic revolution moved Iran towards Islamization of public life</a:t>
            </a:r>
          </a:p>
        </p:txBody>
      </p:sp>
      <p:pic>
        <p:nvPicPr>
          <p:cNvPr id="4" name="Picture 2" descr="image, p7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334" y="1600201"/>
            <a:ext cx="379466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.ytimg.com/vi/T_sGTspaF4Y/hqdefault.jpg">
            <a:hlinkClick r:id="rId3"/>
          </p:cNvPr>
          <p:cNvPicPr>
            <a:picLocks noChangeAspect="1" noChangeArrowheads="1"/>
          </p:cNvPicPr>
          <p:nvPr/>
        </p:nvPicPr>
        <p:blipFill>
          <a:blip r:link="rId4" cstate="print"/>
          <a:srcRect/>
          <a:stretch>
            <a:fillRect/>
          </a:stretch>
        </p:blipFill>
        <p:spPr bwMode="auto">
          <a:xfrm>
            <a:off x="990600" y="1066800"/>
            <a:ext cx="7086600" cy="5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382000" cy="3124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Toward Freedom:</a:t>
            </a:r>
          </a:p>
          <a:p>
            <a:pPr algn="ctr">
              <a:buFontTx/>
              <a:buNone/>
            </a:pPr>
            <a:r>
              <a:rPr lang="en-US" b="1" dirty="0"/>
              <a:t>Struggles for Independence</a:t>
            </a:r>
          </a:p>
        </p:txBody>
      </p:sp>
      <p:pic>
        <p:nvPicPr>
          <p:cNvPr id="3" name="Picture 2" descr="map 23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6778625" cy="49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The End of Empire in World History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1148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1.  India, Pakistan, Burma, Indonesia, Syria, the Philippines, Iraq, Jordan, and Israel won independence in the late 1940s  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2.  African independence came between mid-1950s and mid-1970s   </a:t>
            </a:r>
          </a:p>
          <a:p>
            <a:pPr>
              <a:buNone/>
            </a:pPr>
            <a:r>
              <a:rPr lang="en-US" dirty="0"/>
              <a:t>  </a:t>
            </a:r>
          </a:p>
        </p:txBody>
      </p:sp>
      <p:pic>
        <p:nvPicPr>
          <p:cNvPr id="4" name="Picture 2" descr="map 23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334" y="1524000"/>
            <a:ext cx="4975666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map 23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600" y="165100"/>
            <a:ext cx="58864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spot map 23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5100"/>
            <a:ext cx="62896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382000" cy="3124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Comparing Freedom Struggles</a:t>
            </a:r>
          </a:p>
        </p:txBody>
      </p:sp>
      <p:pic>
        <p:nvPicPr>
          <p:cNvPr id="3" name="Picture 2" descr="image, p6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52600"/>
            <a:ext cx="5173663" cy="420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The End of Empire in World History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4800600" cy="6400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  </a:t>
            </a:r>
          </a:p>
          <a:p>
            <a:pPr>
              <a:buNone/>
            </a:pPr>
            <a:r>
              <a:rPr lang="en-US" dirty="0"/>
              <a:t>  Fall of many empires in the twentieth century </a:t>
            </a:r>
          </a:p>
          <a:p>
            <a:pPr>
              <a:buNone/>
            </a:pPr>
            <a:r>
              <a:rPr lang="en-US" dirty="0"/>
              <a:t>    </a:t>
            </a:r>
          </a:p>
          <a:p>
            <a:pPr>
              <a:buNone/>
            </a:pPr>
            <a:r>
              <a:rPr lang="en-US" dirty="0"/>
              <a:t>	- Austrian and Ottoman empires collapsed in the wake of World War I   </a:t>
            </a:r>
          </a:p>
          <a:p>
            <a:pPr>
              <a:buNone/>
            </a:pPr>
            <a:r>
              <a:rPr lang="en-US" dirty="0"/>
              <a:t>  </a:t>
            </a:r>
          </a:p>
          <a:p>
            <a:pPr>
              <a:buNone/>
            </a:pPr>
            <a:r>
              <a:rPr lang="en-US" dirty="0"/>
              <a:t>	- Russian Empire collapsed but was soon recreated as the USSR   </a:t>
            </a:r>
          </a:p>
          <a:p>
            <a:pPr>
              <a:buNone/>
            </a:pPr>
            <a:r>
              <a:rPr lang="en-US" dirty="0"/>
              <a:t>  </a:t>
            </a:r>
          </a:p>
          <a:p>
            <a:pPr>
              <a:buNone/>
            </a:pPr>
            <a:r>
              <a:rPr lang="en-US" dirty="0"/>
              <a:t>	- German and Japanese empires ended with World War II   </a:t>
            </a:r>
          </a:p>
          <a:p>
            <a:pPr>
              <a:buNone/>
            </a:pPr>
            <a:r>
              <a:rPr lang="en-US" dirty="0"/>
              <a:t>  </a:t>
            </a:r>
          </a:p>
          <a:p>
            <a:pPr>
              <a:buNone/>
            </a:pPr>
            <a:r>
              <a:rPr lang="en-US" dirty="0"/>
              <a:t>	- disintegration of the USSR (1991) was propelled by national self-determination (creation of 15 new states)</a:t>
            </a:r>
          </a:p>
        </p:txBody>
      </p:sp>
      <p:pic>
        <p:nvPicPr>
          <p:cNvPr id="4" name="Picture 2" descr="map 23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894" y="1524000"/>
            <a:ext cx="4348106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2800" dirty="0"/>
              <a:t>The Case of South Africa: Ending Apartheid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  </a:t>
            </a:r>
          </a:p>
          <a:p>
            <a:pPr>
              <a:buNone/>
            </a:pPr>
            <a:r>
              <a:rPr lang="en-US" dirty="0"/>
              <a:t>  </a:t>
            </a:r>
          </a:p>
          <a:p>
            <a:pPr>
              <a:buNone/>
            </a:pPr>
            <a:r>
              <a:rPr lang="en-US" dirty="0"/>
              <a:t>7.  underground nationalist leaders turned to sabotage and assassination     </a:t>
            </a:r>
          </a:p>
          <a:p>
            <a:pPr>
              <a:buNone/>
            </a:pPr>
            <a:r>
              <a:rPr lang="en-US" dirty="0"/>
              <a:t>a.  opposition came to focus on student groups     </a:t>
            </a:r>
          </a:p>
          <a:p>
            <a:pPr>
              <a:buNone/>
            </a:pPr>
            <a:r>
              <a:rPr lang="en-US" dirty="0"/>
              <a:t>b.  Soweto uprising (1976) was the start of spreading violence     </a:t>
            </a:r>
          </a:p>
          <a:p>
            <a:pPr>
              <a:buNone/>
            </a:pPr>
            <a:r>
              <a:rPr lang="en-US" dirty="0"/>
              <a:t>c.  organization of strikes   </a:t>
            </a:r>
          </a:p>
          <a:p>
            <a:pPr>
              <a:buNone/>
            </a:pPr>
            <a:r>
              <a:rPr lang="en-US" dirty="0"/>
              <a:t>8.  growing international pressure     </a:t>
            </a:r>
          </a:p>
          <a:p>
            <a:pPr>
              <a:buNone/>
            </a:pPr>
            <a:r>
              <a:rPr lang="en-US" dirty="0"/>
              <a:t>a.  exclusion from international sporting events     </a:t>
            </a:r>
          </a:p>
          <a:p>
            <a:pPr>
              <a:buNone/>
            </a:pPr>
            <a:r>
              <a:rPr lang="en-US" dirty="0"/>
              <a:t>b.  economic boycotts     </a:t>
            </a:r>
          </a:p>
          <a:p>
            <a:pPr>
              <a:buNone/>
            </a:pPr>
            <a:r>
              <a:rPr lang="en-US" dirty="0"/>
              <a:t>c.  withdrawal of private investment funds   </a:t>
            </a:r>
          </a:p>
          <a:p>
            <a:pPr>
              <a:buNone/>
            </a:pPr>
            <a:r>
              <a:rPr lang="en-US" dirty="0"/>
              <a:t>9.  negotiations began in the late 1980s     </a:t>
            </a:r>
          </a:p>
          <a:p>
            <a:pPr>
              <a:buNone/>
            </a:pPr>
            <a:r>
              <a:rPr lang="en-US" dirty="0"/>
              <a:t>a.  key apartheid policies were abandoned     </a:t>
            </a:r>
          </a:p>
          <a:p>
            <a:pPr>
              <a:buNone/>
            </a:pPr>
            <a:r>
              <a:rPr lang="en-US" dirty="0"/>
              <a:t>b.  Mandela was freed and the ANC legalized  </a:t>
            </a:r>
          </a:p>
          <a:p>
            <a:pPr>
              <a:buNone/>
            </a:pPr>
            <a:r>
              <a:rPr lang="en-US" dirty="0"/>
              <a:t> 10.  1994: national elections brought the ANC to power     </a:t>
            </a:r>
          </a:p>
          <a:p>
            <a:pPr>
              <a:buNone/>
            </a:pPr>
            <a:r>
              <a:rPr lang="en-US" dirty="0"/>
              <a:t>a.  apartheid was ended without major bloodshed     </a:t>
            </a:r>
          </a:p>
          <a:p>
            <a:pPr>
              <a:buNone/>
            </a:pPr>
            <a:r>
              <a:rPr lang="en-US" dirty="0"/>
              <a:t>b.  most important threat was a number of separatist and “Africans only” groups</a:t>
            </a:r>
          </a:p>
        </p:txBody>
      </p:sp>
      <p:pic>
        <p:nvPicPr>
          <p:cNvPr id="4" name="Picture 2" descr="image, p7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4595" y="2209800"/>
            <a:ext cx="346940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Experiments with Culture: The Role of Islam in Turkey and Iran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7244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- The relationship between Western-style modernity and tradition has been an issue across the developing world</a:t>
            </a:r>
          </a:p>
          <a:p>
            <a:pPr>
              <a:buNone/>
            </a:pPr>
            <a:r>
              <a:rPr lang="en-US" dirty="0"/>
              <a:t>    </a:t>
            </a:r>
          </a:p>
          <a:p>
            <a:pPr>
              <a:buNone/>
            </a:pPr>
            <a:r>
              <a:rPr lang="en-US" dirty="0"/>
              <a:t> - The case of Islam: Turkey and Iran approached the issue of how Islam and modernity should relate to each other very differently   </a:t>
            </a:r>
          </a:p>
        </p:txBody>
      </p:sp>
      <p:pic>
        <p:nvPicPr>
          <p:cNvPr id="4" name="Picture 2" descr="image, p7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2920933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</TotalTime>
  <Words>139</Words>
  <Application>Microsoft Office PowerPoint</Application>
  <PresentationFormat>On-screen Show (4:3)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Constantia</vt:lpstr>
      <vt:lpstr>Times New Roman</vt:lpstr>
      <vt:lpstr>Wingdings 2</vt:lpstr>
      <vt:lpstr>Flow</vt:lpstr>
      <vt:lpstr>Ways of the World: A Brief Global History  First Edition</vt:lpstr>
      <vt:lpstr>PowerPoint Presentation</vt:lpstr>
      <vt:lpstr>The End of Empire in World History </vt:lpstr>
      <vt:lpstr>PowerPoint Presentation</vt:lpstr>
      <vt:lpstr>PowerPoint Presentation</vt:lpstr>
      <vt:lpstr>PowerPoint Presentation</vt:lpstr>
      <vt:lpstr>The End of Empire in World History </vt:lpstr>
      <vt:lpstr>The Case of South Africa: Ending Apartheid </vt:lpstr>
      <vt:lpstr>Experiments with Culture: The Role of Islam in Turkey and Iran </vt:lpstr>
      <vt:lpstr>Experiments with Culture: The Role of Islam in Turkey and Iran </vt:lpstr>
      <vt:lpstr>PowerPoint Presentation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Johnson, Glen</dc:creator>
  <cp:lastModifiedBy>Greg Scott</cp:lastModifiedBy>
  <cp:revision>19</cp:revision>
  <cp:lastPrinted>2016-05-05T02:48:11Z</cp:lastPrinted>
  <dcterms:created xsi:type="dcterms:W3CDTF">2012-12-18T14:19:36Z</dcterms:created>
  <dcterms:modified xsi:type="dcterms:W3CDTF">2016-05-05T02:48:25Z</dcterms:modified>
</cp:coreProperties>
</file>